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56" r:id="rId2"/>
    <p:sldId id="271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6" r:id="rId12"/>
    <p:sldId id="267" r:id="rId13"/>
    <p:sldId id="273" r:id="rId14"/>
    <p:sldId id="265" r:id="rId15"/>
    <p:sldId id="268" r:id="rId16"/>
    <p:sldId id="269" r:id="rId17"/>
    <p:sldId id="270" r:id="rId18"/>
    <p:sldId id="272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1158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overOverlay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20.09.2024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grpSp>
        <p:nvGrpSpPr>
          <p:cNvPr id="8" name="Group 7"/>
          <p:cNvGrpSpPr/>
          <p:nvPr/>
        </p:nvGrpSpPr>
        <p:grpSpPr>
          <a:xfrm>
            <a:off x="1194101" y="2887530"/>
            <a:ext cx="6779110" cy="923330"/>
            <a:chOff x="1172584" y="1381459"/>
            <a:chExt cx="6779110" cy="923330"/>
          </a:xfrm>
          <a:effectLst>
            <a:outerShdw blurRad="38100" dist="12700" dir="16200000" rotWithShape="0">
              <a:prstClr val="black">
                <a:alpha val="30000"/>
              </a:prstClr>
            </a:outerShdw>
          </a:effectLst>
        </p:grpSpPr>
        <p:sp>
          <p:nvSpPr>
            <p:cNvPr id="9" name="TextBox 8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ln w="3175">
                    <a:solidFill>
                      <a:schemeClr val="tx2">
                        <a:alpha val="60000"/>
                      </a:schemeClr>
                    </a:solidFill>
                  </a:ln>
                  <a:solidFill>
                    <a:schemeClr val="tx2">
                      <a:lumMod val="90000"/>
                    </a:schemeClr>
                  </a:solidFill>
                  <a:effectLst>
                    <a:outerShdw blurRad="34925" dist="12700" dir="14400000" algn="ctr" rotWithShape="0">
                      <a:srgbClr val="000000">
                        <a:alpha val="21000"/>
                      </a:srgbClr>
                    </a:outerShdw>
                  </a:effectLst>
                  <a:latin typeface="Wingdings" pitchFamily="2" charset="2"/>
                </a:rPr>
                <a:t></a:t>
              </a:r>
              <a:endParaRPr lang="en-US" sz="5400" dirty="0">
                <a:ln w="3175">
                  <a:solidFill>
                    <a:schemeClr val="tx2">
                      <a:alpha val="60000"/>
                    </a:schemeClr>
                  </a:solidFill>
                </a:ln>
                <a:solidFill>
                  <a:schemeClr val="tx2">
                    <a:lumMod val="90000"/>
                  </a:schemeClr>
                </a:solidFill>
                <a:effectLst>
                  <a:outerShdw blurRad="34925" dist="12700" dir="14400000" algn="ctr" rotWithShape="0">
                    <a:srgbClr val="000000">
                      <a:alpha val="21000"/>
                    </a:srgbClr>
                  </a:outerShdw>
                </a:effectLst>
                <a:latin typeface="Wingdings" pitchFamily="2" charset="2"/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9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10800000">
              <a:off x="4831976" y="192293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9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83341" y="1387737"/>
            <a:ext cx="6777318" cy="1731982"/>
          </a:xfrm>
        </p:spPr>
        <p:txBody>
          <a:bodyPr anchor="b"/>
          <a:lstStyle>
            <a:lvl1pPr>
              <a:defRPr>
                <a:ln w="3175">
                  <a:solidFill>
                    <a:schemeClr val="tx1">
                      <a:alpha val="65000"/>
                    </a:schemeClr>
                  </a:solidFill>
                </a:ln>
                <a:solidFill>
                  <a:schemeClr val="tx1"/>
                </a:solidFill>
                <a:effectLst>
                  <a:outerShdw blurRad="25400" dist="12700" dir="14220000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767862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  <a:effectLst>
                  <a:outerShdw blurRad="34925" dist="12700" dir="14400000" rotWithShape="0">
                    <a:prstClr val="black">
                      <a:alpha val="21000"/>
                    </a:prst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20.09.2024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grpSp>
        <p:nvGrpSpPr>
          <p:cNvPr id="12" name="Group 11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3" name="TextBox 12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4" name="Straight Connector 13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CoverOverlay.png"/>
          <p:cNvPicPr>
            <a:picLocks noChangeAspect="1"/>
          </p:cNvPicPr>
          <p:nvPr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pSp>
        <p:nvGrpSpPr>
          <p:cNvPr id="7" name="Group 7"/>
          <p:cNvGrpSpPr/>
          <p:nvPr/>
        </p:nvGrpSpPr>
        <p:grpSpPr>
          <a:xfrm>
            <a:off x="1172584" y="2887579"/>
            <a:ext cx="6779110" cy="923330"/>
            <a:chOff x="1172584" y="1381459"/>
            <a:chExt cx="6779110" cy="923330"/>
          </a:xfrm>
        </p:grpSpPr>
        <p:sp>
          <p:nvSpPr>
            <p:cNvPr id="9" name="TextBox 8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10800000">
              <a:off x="4831976" y="1927412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40" y="1204857"/>
            <a:ext cx="7754713" cy="1910716"/>
          </a:xfrm>
        </p:spPr>
        <p:txBody>
          <a:bodyPr anchor="b"/>
          <a:lstStyle>
            <a:lvl1pPr algn="ctr">
              <a:defRPr sz="5400" b="0" cap="none" baseline="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9248" y="3767316"/>
            <a:ext cx="7734747" cy="15001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20.09.2024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20.09.2024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grpSp>
        <p:nvGrpSpPr>
          <p:cNvPr id="13" name="Group 12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4" name="TextBox 13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5" name="Straight Connector 14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685800" y="2240280"/>
            <a:ext cx="3803904" cy="387705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4"/>
          </p:nvPr>
        </p:nvSpPr>
        <p:spPr>
          <a:xfrm>
            <a:off x="4645151" y="2240280"/>
            <a:ext cx="3803904" cy="387705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51560" y="2240280"/>
            <a:ext cx="3442446" cy="658368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8488" y="2947595"/>
            <a:ext cx="3803904" cy="31729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02306" y="2240280"/>
            <a:ext cx="3447288" cy="658368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944368"/>
            <a:ext cx="3799728" cy="31729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20.09.2024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grpSp>
        <p:nvGrpSpPr>
          <p:cNvPr id="14" name="Group 13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6" name="TextBox 15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7" name="Straight Connector 16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20.09.2024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grpSp>
        <p:nvGrpSpPr>
          <p:cNvPr id="10" name="Group 9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4" name="TextBox 13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5" name="Straight Connector 14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20.09.2024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4579" y="1678195"/>
            <a:ext cx="3422483" cy="1886921"/>
          </a:xfrm>
        </p:spPr>
        <p:txBody>
          <a:bodyPr anchor="b"/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2001" y="559398"/>
            <a:ext cx="4116667" cy="5566765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34579" y="3603812"/>
            <a:ext cx="3411725" cy="2517289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20.09.2024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731" y="4668818"/>
            <a:ext cx="7767021" cy="644729"/>
          </a:xfrm>
        </p:spPr>
        <p:txBody>
          <a:bodyPr anchor="b"/>
          <a:lstStyle>
            <a:lvl1pPr algn="ctr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240000">
            <a:off x="2183792" y="666965"/>
            <a:ext cx="4772156" cy="3598016"/>
          </a:xfr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24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8489" y="5324306"/>
            <a:ext cx="7756264" cy="804862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20.09.2024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20.09.2024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grpSp>
        <p:nvGrpSpPr>
          <p:cNvPr id="11" name="Group 10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5" name="TextBox 14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6" name="Straight Connector 15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6560" y="559398"/>
            <a:ext cx="1678193" cy="556676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8488" y="849854"/>
            <a:ext cx="5507917" cy="502382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20.09.2024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grpSp>
        <p:nvGrpSpPr>
          <p:cNvPr id="11" name="Group 10"/>
          <p:cNvGrpSpPr/>
          <p:nvPr/>
        </p:nvGrpSpPr>
        <p:grpSpPr>
          <a:xfrm rot="5400000">
            <a:off x="3909050" y="2880823"/>
            <a:ext cx="5480154" cy="923330"/>
            <a:chOff x="1815339" y="1381459"/>
            <a:chExt cx="5480154" cy="923330"/>
          </a:xfrm>
        </p:grpSpPr>
        <p:sp>
          <p:nvSpPr>
            <p:cNvPr id="12" name="TextBox 11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3" name="Straight Connector 12"/>
            <p:cNvCxnSpPr/>
            <p:nvPr/>
          </p:nvCxnSpPr>
          <p:spPr>
            <a:xfrm flipH="1" flipV="1">
              <a:off x="1815339" y="1924709"/>
              <a:ext cx="2468880" cy="2505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rot="10800000">
              <a:off x="4826613" y="1927417"/>
              <a:ext cx="2468880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83000">
                <a:schemeClr val="bg1">
                  <a:alpha val="11000"/>
                </a:schemeClr>
              </a:gs>
              <a:gs pos="100000">
                <a:schemeClr val="bg2">
                  <a:lumMod val="75000"/>
                  <a:alpha val="23000"/>
                </a:schemeClr>
              </a:gs>
            </a:gsLst>
            <a:path path="rect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8490" y="570156"/>
            <a:ext cx="7756263" cy="10542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9247" y="2248347"/>
            <a:ext cx="7745505" cy="38778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60378" y="616144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20.09.2024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16144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639264" y="616144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540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6576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77724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"/>
        <a:defRPr sz="22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114300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20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508760" indent="-32004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828800" indent="-32004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214884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46888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78892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s://clever-lab.pro/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sz="8000" b="1" dirty="0" smtClean="0"/>
              <a:t>Язык и история</a:t>
            </a:r>
            <a:endParaRPr lang="ru-RU" sz="8000" b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Учитель истории и обществознания , ОДНКНР – Сысоева Галина Сергеевна</a:t>
            </a:r>
          </a:p>
          <a:p>
            <a:r>
              <a:rPr lang="ru-RU" dirty="0" smtClean="0"/>
              <a:t>В презентации использовался материал </a:t>
            </a:r>
            <a:r>
              <a:rPr lang="en-US" dirty="0">
                <a:hlinkClick r:id="rId2"/>
              </a:rPr>
              <a:t>https://</a:t>
            </a:r>
            <a:r>
              <a:rPr lang="en-US" dirty="0" smtClean="0">
                <a:hlinkClick r:id="rId2"/>
              </a:rPr>
              <a:t>clever-lab.pro</a:t>
            </a:r>
            <a:endParaRPr lang="ru-RU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9573794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1052736"/>
            <a:ext cx="7756263" cy="4896544"/>
          </a:xfrm>
        </p:spPr>
        <p:txBody>
          <a:bodyPr/>
          <a:lstStyle/>
          <a:p>
            <a:r>
              <a:rPr lang="ru-RU" sz="3600" dirty="0"/>
              <a:t>Слова, связанные смыслом, образуют язык — удивительный плод нашего разума, который отличает человека от всех остальных живых существ на Земле.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323528" y="5085184"/>
            <a:ext cx="8424936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i="1" u="sng" dirty="0"/>
              <a:t>Особое значение язык имеет в той области человеческой деятельности, которая называется культурой.</a:t>
            </a:r>
          </a:p>
        </p:txBody>
      </p:sp>
    </p:spTree>
    <p:extLst>
      <p:ext uri="{BB962C8B-B14F-4D97-AF65-F5344CB8AC3E}">
        <p14:creationId xmlns:p14="http://schemas.microsoft.com/office/powerpoint/2010/main" val="226186346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152400"/>
            <a:ext cx="9036496" cy="1219200"/>
          </a:xfrm>
        </p:spPr>
        <p:txBody>
          <a:bodyPr>
            <a:normAutofit/>
          </a:bodyPr>
          <a:lstStyle/>
          <a:p>
            <a:pPr algn="ctr"/>
            <a:r>
              <a:rPr lang="ru-RU" sz="4000" b="1" dirty="0" smtClean="0"/>
              <a:t>Язык – важный элемент культуры</a:t>
            </a:r>
            <a:endParaRPr lang="ru-RU" sz="4000" b="1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251520" y="1988840"/>
            <a:ext cx="4392488" cy="4824536"/>
          </a:xfrm>
        </p:spPr>
        <p:txBody>
          <a:bodyPr>
            <a:noAutofit/>
          </a:bodyPr>
          <a:lstStyle/>
          <a:p>
            <a:r>
              <a:rPr lang="ru-RU" sz="3100" b="1" dirty="0" smtClean="0"/>
              <a:t>Язык –</a:t>
            </a:r>
            <a:r>
              <a:rPr lang="en-US" sz="3100" b="1" dirty="0" smtClean="0"/>
              <a:t> </a:t>
            </a:r>
            <a:r>
              <a:rPr lang="ru-RU" sz="3100" b="1" dirty="0" smtClean="0"/>
              <a:t>это средство общения</a:t>
            </a:r>
          </a:p>
          <a:p>
            <a:r>
              <a:rPr lang="ru-RU" sz="3100" b="1" dirty="0" smtClean="0"/>
              <a:t>Он выражает мысли, а так же чувства</a:t>
            </a:r>
          </a:p>
          <a:p>
            <a:r>
              <a:rPr lang="ru-RU" sz="3100" b="1" dirty="0" smtClean="0"/>
              <a:t>В языке сохраняются особенности национальной культуры</a:t>
            </a:r>
            <a:endParaRPr lang="ru-RU" sz="3100" b="1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quarter" idx="1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0072" y="2996952"/>
            <a:ext cx="3803650" cy="2533902"/>
          </a:xfrm>
        </p:spPr>
      </p:pic>
    </p:spTree>
    <p:extLst>
      <p:ext uri="{BB962C8B-B14F-4D97-AF65-F5344CB8AC3E}">
        <p14:creationId xmlns:p14="http://schemas.microsoft.com/office/powerpoint/2010/main" val="22312436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6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История возникновения русского языка</a:t>
            </a:r>
            <a:endParaRPr lang="ru-RU" sz="6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Посмотрите видео файл, размещенный под презентацией </a:t>
            </a:r>
            <a:br>
              <a:rPr lang="ru-RU" dirty="0" smtClean="0"/>
            </a:br>
            <a:r>
              <a:rPr lang="ru-RU" dirty="0" smtClean="0"/>
              <a:t>«Что на самом деле сделали Кирилл и Мефодий»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0447687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1124744"/>
            <a:ext cx="8229600" cy="1219200"/>
          </a:xfrm>
        </p:spPr>
        <p:txBody>
          <a:bodyPr>
            <a:normAutofit/>
          </a:bodyPr>
          <a:lstStyle/>
          <a:p>
            <a:pPr algn="ctr"/>
            <a:r>
              <a:rPr lang="ru-RU" sz="6600" b="1" dirty="0" smtClean="0"/>
              <a:t>Глаголица - </a:t>
            </a:r>
            <a:endParaRPr lang="ru-RU" sz="6600" b="1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457200" y="2420888"/>
            <a:ext cx="8291264" cy="3675112"/>
          </a:xfrm>
        </p:spPr>
        <p:txBody>
          <a:bodyPr>
            <a:normAutofit/>
          </a:bodyPr>
          <a:lstStyle/>
          <a:p>
            <a:r>
              <a:rPr lang="ru-RU" sz="4000" b="1" dirty="0" smtClean="0"/>
              <a:t>Язык, на котором писали и говорили в Древней Руси</a:t>
            </a:r>
            <a:endParaRPr lang="ru-RU" sz="4000" b="1" dirty="0"/>
          </a:p>
        </p:txBody>
      </p:sp>
    </p:spTree>
    <p:extLst>
      <p:ext uri="{BB962C8B-B14F-4D97-AF65-F5344CB8AC3E}">
        <p14:creationId xmlns:p14="http://schemas.microsoft.com/office/powerpoint/2010/main" val="214160472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0" y="2285841"/>
            <a:ext cx="4572000" cy="3802380"/>
          </a:xfrm>
        </p:spPr>
      </p:pic>
    </p:spTree>
    <p:extLst>
      <p:ext uri="{BB962C8B-B14F-4D97-AF65-F5344CB8AC3E}">
        <p14:creationId xmlns:p14="http://schemas.microsoft.com/office/powerpoint/2010/main" val="64684432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Новая азбука</a:t>
            </a:r>
            <a:endParaRPr lang="ru-RU" sz="5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79512" y="1196752"/>
            <a:ext cx="4752528" cy="5400600"/>
          </a:xfrm>
        </p:spPr>
        <p:txBody>
          <a:bodyPr>
            <a:normAutofit/>
          </a:bodyPr>
          <a:lstStyle/>
          <a:p>
            <a:r>
              <a:rPr lang="ru-RU" b="1" dirty="0" smtClean="0"/>
              <a:t>После принятия христианства,  на Русь были приглашены византийские монах Кирилл и Мефодий</a:t>
            </a:r>
          </a:p>
          <a:p>
            <a:r>
              <a:rPr lang="ru-RU" b="1" dirty="0" smtClean="0"/>
              <a:t>На основе глаголицы и греческого алфавита они создали новую письменность, которая стала называться в честь одного из братьев - Кириллицей</a:t>
            </a:r>
            <a:endParaRPr lang="ru-RU" b="1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quarter" idx="1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4567" y="2239963"/>
            <a:ext cx="3064565" cy="3876675"/>
          </a:xfrm>
        </p:spPr>
      </p:pic>
    </p:spTree>
    <p:extLst>
      <p:ext uri="{BB962C8B-B14F-4D97-AF65-F5344CB8AC3E}">
        <p14:creationId xmlns:p14="http://schemas.microsoft.com/office/powerpoint/2010/main" val="366000856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4300" y="2374106"/>
            <a:ext cx="3835400" cy="3625850"/>
          </a:xfr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6600" b="1" dirty="0" smtClean="0"/>
              <a:t>Кириллица</a:t>
            </a:r>
            <a:endParaRPr lang="ru-RU" sz="6600" b="1" dirty="0"/>
          </a:p>
        </p:txBody>
      </p:sp>
    </p:spTree>
    <p:extLst>
      <p:ext uri="{BB962C8B-B14F-4D97-AF65-F5344CB8AC3E}">
        <p14:creationId xmlns:p14="http://schemas.microsoft.com/office/powerpoint/2010/main" val="259198210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000" dirty="0"/>
              <a:t>Задание № 1. В период, предшествовавший изобретению книгопечатания, на Руси существовала традиция в оформлении книг. Каждый текст или смысловой фрагмент начинался с красиво оформленной буквы красного цвета. Именно из этой традиции родилось выражение «с красной строки».</a:t>
            </a:r>
          </a:p>
        </p:txBody>
      </p:sp>
      <p:pic>
        <p:nvPicPr>
          <p:cNvPr id="13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512" t="20290" r="33461" b="5962"/>
          <a:stretch/>
        </p:blipFill>
        <p:spPr bwMode="auto">
          <a:xfrm>
            <a:off x="3419872" y="2156481"/>
            <a:ext cx="2808312" cy="41300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0393800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584" y="2132856"/>
            <a:ext cx="7756263" cy="4032448"/>
          </a:xfrm>
        </p:spPr>
        <p:txBody>
          <a:bodyPr/>
          <a:lstStyle/>
          <a:p>
            <a:r>
              <a:rPr lang="ru-RU" sz="3200" dirty="0"/>
              <a:t>Запишите высказывание Константина Паустовского, оформив красную строчку в традиции древнерусских книг. «Нам дан во владение самый богатый, меткий, могучий и поистине волшебный русский язык». (К. Паустовский)</a:t>
            </a:r>
          </a:p>
        </p:txBody>
      </p:sp>
    </p:spTree>
    <p:extLst>
      <p:ext uri="{BB962C8B-B14F-4D97-AF65-F5344CB8AC3E}">
        <p14:creationId xmlns:p14="http://schemas.microsoft.com/office/powerpoint/2010/main" val="120363281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130" t="37308" r="25336" b="8974"/>
          <a:stretch/>
        </p:blipFill>
        <p:spPr bwMode="auto">
          <a:xfrm>
            <a:off x="539552" y="2060847"/>
            <a:ext cx="8136904" cy="44678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800" dirty="0"/>
              <a:t>Задание № 2. Перед тобой церковнославянский алфавит. Рассмотри его. Обведи карандашом буквы, которых нет в русском языке.</a:t>
            </a:r>
          </a:p>
        </p:txBody>
      </p:sp>
    </p:spTree>
    <p:extLst>
      <p:ext uri="{BB962C8B-B14F-4D97-AF65-F5344CB8AC3E}">
        <p14:creationId xmlns:p14="http://schemas.microsoft.com/office/powerpoint/2010/main" val="310664666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0"/>
            <a:ext cx="7756263" cy="1723798"/>
          </a:xfrm>
        </p:spPr>
        <p:txBody>
          <a:bodyPr/>
          <a:lstStyle/>
          <a:p>
            <a:r>
              <a:rPr lang="ru-RU" sz="2800" dirty="0"/>
              <a:t>Поработайте в группе. Попробуйте составить свое послание в виде акростиха – каждое новое слово должно начинаться со следующей буквы русского алфавита.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960" t="29744" r="23126" b="10129"/>
          <a:stretch/>
        </p:blipFill>
        <p:spPr bwMode="auto">
          <a:xfrm>
            <a:off x="323528" y="2204864"/>
            <a:ext cx="8496944" cy="44644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3408806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Picture 2" descr="Добрый вечер, дорогие друзья. Сегодня в рубрике &quot;Лекториум&quot; речь пойдет об  Акростихе. Акростих — это стихотворение,.. | ВКонтакт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2345518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dirty="0"/>
              <a:t>Задание № 3. Расшифруйте высказывание о языке писателя Ивана Сергеевича Тургенева. </a:t>
            </a: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062" t="26795" r="25866" b="11795"/>
          <a:stretch/>
        </p:blipFill>
        <p:spPr bwMode="auto">
          <a:xfrm>
            <a:off x="467544" y="2142092"/>
            <a:ext cx="8208912" cy="46712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8660606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800" dirty="0"/>
              <a:t>Задание № 4. Прочитайте отрывки из поучения Владимира Мономаха и попытайтесь объяснить значение выделенных слов. 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/>
              <a:t>«Прежде всего, Бога ради и души своей, страх имейте Божий в сердце своем и милостыню подавайте </a:t>
            </a:r>
            <a:r>
              <a:rPr lang="ru-RU" dirty="0" err="1"/>
              <a:t>неоскудную</a:t>
            </a:r>
            <a:r>
              <a:rPr lang="ru-RU" dirty="0"/>
              <a:t>, — это ведь начало </a:t>
            </a:r>
            <a:r>
              <a:rPr lang="ru-RU" dirty="0" err="1"/>
              <a:t>всякаго</a:t>
            </a:r>
            <a:r>
              <a:rPr lang="ru-RU" dirty="0"/>
              <a:t> добра. Если же кому не люба грамотка эта, то пусть не посмеются, а так скажут: на дальнем пути, да на санях сидя, </a:t>
            </a:r>
            <a:r>
              <a:rPr lang="ru-RU" b="1" dirty="0"/>
              <a:t>б е з л е п и ц у</a:t>
            </a:r>
            <a:r>
              <a:rPr lang="ru-RU" dirty="0"/>
              <a:t> молвил». 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quarter" idx="14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/>
              <a:t>«Всего же более </a:t>
            </a:r>
            <a:r>
              <a:rPr lang="ru-RU" b="1" dirty="0"/>
              <a:t>у б о г и х </a:t>
            </a:r>
            <a:r>
              <a:rPr lang="ru-RU" dirty="0"/>
              <a:t>не забывайте, но, насколько можете, по силам кормите и подавайте сироте и вдовицу оправдывайте сами, а не давайте сильным губить человека. Ни </a:t>
            </a:r>
            <a:r>
              <a:rPr lang="ru-RU" dirty="0" err="1"/>
              <a:t>праваго</a:t>
            </a:r>
            <a:r>
              <a:rPr lang="ru-RU" dirty="0"/>
              <a:t>, ни </a:t>
            </a:r>
            <a:r>
              <a:rPr lang="ru-RU" dirty="0" err="1"/>
              <a:t>виновнаго</a:t>
            </a:r>
            <a:r>
              <a:rPr lang="ru-RU" dirty="0"/>
              <a:t> не убивайте и не повелевайте убить его; если и будет повинен смерти, то не губите никакой христианской</a:t>
            </a:r>
          </a:p>
        </p:txBody>
      </p:sp>
    </p:spTree>
    <p:extLst>
      <p:ext uri="{BB962C8B-B14F-4D97-AF65-F5344CB8AC3E}">
        <p14:creationId xmlns:p14="http://schemas.microsoft.com/office/powerpoint/2010/main" val="206157325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400" dirty="0"/>
              <a:t>Задание № 5. Поработайте в группе. Рассмотрите фрагмент древнерусского текста. Выделите, какие элементы и буквы присутствовали в древнем языке, и которые отсутствуют в языке сейчас.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quarter" idx="14"/>
          </p:nvPr>
        </p:nvSpPr>
        <p:spPr/>
        <p:txBody>
          <a:bodyPr>
            <a:normAutofit lnSpcReduction="10000"/>
          </a:bodyPr>
          <a:lstStyle/>
          <a:p>
            <a:r>
              <a:rPr lang="ru-RU" dirty="0"/>
              <a:t>1. Когда же Иисус родился в Вифлееме Иудейском во дни царя Ирода, пришли в Иерусалим волхвы с востока и говорят: 2. где родившийся Царь Иудейский? ибо мы видели звезду Его на востоке и пришли поклониться Ему.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197" t="43077" r="48438" b="22949"/>
          <a:stretch/>
        </p:blipFill>
        <p:spPr bwMode="auto">
          <a:xfrm>
            <a:off x="827584" y="2276872"/>
            <a:ext cx="3672408" cy="39604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2357904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711" t="40514" r="24504" b="9230"/>
          <a:stretch/>
        </p:blipFill>
        <p:spPr bwMode="auto">
          <a:xfrm>
            <a:off x="0" y="2375357"/>
            <a:ext cx="9144000" cy="44826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8919480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Домашнее задание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685800" y="2240280"/>
            <a:ext cx="6622504" cy="1332736"/>
          </a:xfrm>
        </p:spPr>
        <p:txBody>
          <a:bodyPr/>
          <a:lstStyle/>
          <a:p>
            <a:r>
              <a:rPr lang="ru-RU" dirty="0" smtClean="0"/>
              <a:t>Придумать свой алфавит и оформить его на листе формата А4. Подписать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4239248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вердый переплет">
  <a:themeElements>
    <a:clrScheme name="Твердый переплет">
      <a:dk1>
        <a:sysClr val="windowText" lastClr="000000"/>
      </a:dk1>
      <a:lt1>
        <a:sysClr val="window" lastClr="FFFFFF"/>
      </a:lt1>
      <a:dk2>
        <a:srgbClr val="895D1D"/>
      </a:dk2>
      <a:lt2>
        <a:srgbClr val="ECE9C6"/>
      </a:lt2>
      <a:accent1>
        <a:srgbClr val="873624"/>
      </a:accent1>
      <a:accent2>
        <a:srgbClr val="D6862D"/>
      </a:accent2>
      <a:accent3>
        <a:srgbClr val="D0BE40"/>
      </a:accent3>
      <a:accent4>
        <a:srgbClr val="877F6C"/>
      </a:accent4>
      <a:accent5>
        <a:srgbClr val="972109"/>
      </a:accent5>
      <a:accent6>
        <a:srgbClr val="AEB795"/>
      </a:accent6>
      <a:hlink>
        <a:srgbClr val="CC9900"/>
      </a:hlink>
      <a:folHlink>
        <a:srgbClr val="B2B2B2"/>
      </a:folHlink>
    </a:clrScheme>
    <a:fontScheme name="Твердый переплет">
      <a:maj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궁서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Твердый переплет">
      <a:fillStyleLst>
        <a:solidFill>
          <a:schemeClr val="phClr"/>
        </a:solidFill>
        <a:solidFill>
          <a:schemeClr val="phClr">
            <a:tint val="68000"/>
            <a:shade val="94000"/>
            <a:satMod val="300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80000"/>
                <a:lumMod val="98000"/>
              </a:schemeClr>
            </a:gs>
            <a:gs pos="100000">
              <a:schemeClr val="phClr">
                <a:satMod val="130000"/>
              </a:schemeClr>
            </a:gs>
          </a:gsLst>
          <a:lin ang="5160000" scaled="0"/>
        </a:gradFill>
      </a:fillStyleLst>
      <a:lnStyleLst>
        <a:ln w="12700" cap="flat" cmpd="sng" algn="ctr">
          <a:solidFill>
            <a:schemeClr val="phClr">
              <a:shade val="90000"/>
              <a:lumMod val="90000"/>
            </a:schemeClr>
          </a:solidFill>
          <a:prstDash val="solid"/>
        </a:ln>
        <a:ln w="19050" cap="flat" cmpd="sng" algn="ctr">
          <a:solidFill>
            <a:schemeClr val="phClr">
              <a:shade val="75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12700" dir="5400000" rotWithShape="0">
              <a:srgbClr val="000000">
                <a:alpha val="1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6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400000"/>
            </a:lightRig>
          </a:scene3d>
          <a:sp3d>
            <a:bevelT w="25400" h="25400"/>
          </a:sp3d>
        </a:effectStyle>
      </a:effectStyleLst>
      <a:bgFillStyleLst>
        <a:solidFill>
          <a:schemeClr val="phClr">
            <a:tint val="96000"/>
            <a:lumMod val="11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3000"/>
                <a:shade val="20000"/>
              </a:schemeClr>
              <a:schemeClr val="phClr">
                <a:tint val="90000"/>
                <a:shade val="85000"/>
                <a:satMod val="115000"/>
              </a:schemeClr>
            </a:duotone>
          </a:blip>
          <a:tile tx="0" ty="0" sx="60000" sy="6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shade val="50000"/>
                <a:satMod val="340000"/>
                <a:lumMod val="40000"/>
              </a:schemeClr>
              <a:schemeClr val="phClr">
                <a:tint val="92000"/>
                <a:shade val="94000"/>
                <a:hueMod val="110000"/>
                <a:satMod val="236000"/>
                <a:lum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Hardcover</Template>
  <TotalTime>241</TotalTime>
  <Words>507</Words>
  <Application>Microsoft Office PowerPoint</Application>
  <PresentationFormat>Экран (4:3)</PresentationFormat>
  <Paragraphs>29</Paragraphs>
  <Slides>18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2" baseType="lpstr">
      <vt:lpstr>Book Antiqua</vt:lpstr>
      <vt:lpstr>Times New Roman</vt:lpstr>
      <vt:lpstr>Wingdings</vt:lpstr>
      <vt:lpstr>Твердый переплет</vt:lpstr>
      <vt:lpstr>Язык и история</vt:lpstr>
      <vt:lpstr>Слова, связанные смыслом, образуют язык — удивительный плод нашего разума, который отличает человека от всех остальных живых существ на Земле.</vt:lpstr>
      <vt:lpstr>Язык – важный элемент культуры</vt:lpstr>
      <vt:lpstr>История возникновения русского языка</vt:lpstr>
      <vt:lpstr>Глаголица - </vt:lpstr>
      <vt:lpstr>Презентация PowerPoint</vt:lpstr>
      <vt:lpstr>Новая азбука</vt:lpstr>
      <vt:lpstr>Кириллица</vt:lpstr>
      <vt:lpstr>Задание № 1. В период, предшествовавший изобретению книгопечатания, на Руси существовала традиция в оформлении книг. Каждый текст или смысловой фрагмент начинался с красиво оформленной буквы красного цвета. Именно из этой традиции родилось выражение «с красной строки».</vt:lpstr>
      <vt:lpstr>Запишите высказывание Константина Паустовского, оформив красную строчку в традиции древнерусских книг. «Нам дан во владение самый богатый, меткий, могучий и поистине волшебный русский язык». (К. Паустовский)</vt:lpstr>
      <vt:lpstr>Задание № 2. Перед тобой церковнославянский алфавит. Рассмотри его. Обведи карандашом буквы, которых нет в русском языке.</vt:lpstr>
      <vt:lpstr>Поработайте в группе. Попробуйте составить свое послание в виде акростиха – каждое новое слово должно начинаться со следующей буквы русского алфавита.</vt:lpstr>
      <vt:lpstr>Презентация PowerPoint</vt:lpstr>
      <vt:lpstr>Задание № 3. Расшифруйте высказывание о языке писателя Ивана Сергеевича Тургенева. </vt:lpstr>
      <vt:lpstr>Задание № 4. Прочитайте отрывки из поучения Владимира Мономаха и попытайтесь объяснить значение выделенных слов. </vt:lpstr>
      <vt:lpstr>Задание № 5. Поработайте в группе. Рассмотрите фрагмент древнерусского текста. Выделите, какие элементы и буквы присутствовали в древнем языке, и которые отсутствуют в языке сейчас.</vt:lpstr>
      <vt:lpstr>Презентация PowerPoint</vt:lpstr>
      <vt:lpstr>Домашнее задание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Язык и история</dc:title>
  <dc:creator>Windows 10</dc:creator>
  <cp:lastModifiedBy>Татьяна Годарева</cp:lastModifiedBy>
  <cp:revision>18</cp:revision>
  <dcterms:created xsi:type="dcterms:W3CDTF">2022-09-15T13:01:57Z</dcterms:created>
  <dcterms:modified xsi:type="dcterms:W3CDTF">2024-09-20T08:09:59Z</dcterms:modified>
</cp:coreProperties>
</file>