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8" r:id="rId3"/>
    <p:sldId id="257" r:id="rId4"/>
    <p:sldId id="256" r:id="rId5"/>
    <p:sldId id="259" r:id="rId6"/>
    <p:sldId id="260" r:id="rId7"/>
    <p:sldId id="261" r:id="rId8"/>
    <p:sldId id="262" r:id="rId9"/>
    <p:sldId id="266" r:id="rId10"/>
    <p:sldId id="273" r:id="rId11"/>
    <p:sldId id="263" r:id="rId12"/>
    <p:sldId id="267" r:id="rId13"/>
    <p:sldId id="268" r:id="rId14"/>
    <p:sldId id="265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4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B056F0-DA97-4924-8D70-0DBFAA004C41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47F39F-8F99-4E8C-BF22-C610BD8C4C7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56F0-DA97-4924-8D70-0DBFAA004C41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F39F-8F99-4E8C-BF22-C610BD8C4C7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1B056F0-DA97-4924-8D70-0DBFAA004C41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547F39F-8F99-4E8C-BF22-C610BD8C4C7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56F0-DA97-4924-8D70-0DBFAA004C41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F39F-8F99-4E8C-BF22-C610BD8C4C7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56F0-DA97-4924-8D70-0DBFAA004C41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F39F-8F99-4E8C-BF22-C610BD8C4C7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56F0-DA97-4924-8D70-0DBFAA004C41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F39F-8F99-4E8C-BF22-C610BD8C4C7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56F0-DA97-4924-8D70-0DBFAA004C41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F39F-8F99-4E8C-BF22-C610BD8C4C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56F0-DA97-4924-8D70-0DBFAA004C41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47F39F-8F99-4E8C-BF22-C610BD8C4C7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56F0-DA97-4924-8D70-0DBFAA004C41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F39F-8F99-4E8C-BF22-C610BD8C4C7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56F0-DA97-4924-8D70-0DBFAA004C41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F39F-8F99-4E8C-BF22-C610BD8C4C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56F0-DA97-4924-8D70-0DBFAA004C41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547F39F-8F99-4E8C-BF22-C610BD8C4C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1B056F0-DA97-4924-8D70-0DBFAA004C41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5547F39F-8F99-4E8C-BF22-C610BD8C4C7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lever-lab.pro/local/pages/?id=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165304"/>
            <a:ext cx="8735148" cy="478330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736600" y="1719263"/>
            <a:ext cx="8407400" cy="4406900"/>
          </a:xfrm>
        </p:spPr>
        <p:txBody>
          <a:bodyPr/>
          <a:lstStyle/>
          <a:p>
            <a:r>
              <a:rPr lang="ru-RU" dirty="0"/>
              <a:t>«Каждый человек обязан знать, среди какой красоты и каких нравственных ценностей он живет. Он не должен быть самоуверен и нагл в отвержении культуры прошлого без разбора и «суда». Каждый обязан принимать посильное участие в сохранении культуры. Ответственны за все мы с вами, а не кто-то другой, и в наших силах не быть равнодушными к нашему прошлому. Оно наше, в нашем общем владении…».</a:t>
            </a: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533400" y="5082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Д. С. Лихачев: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93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Отгадайте ребус</a:t>
            </a:r>
            <a:endParaRPr lang="ru-RU" dirty="0"/>
          </a:p>
        </p:txBody>
      </p:sp>
      <p:pic>
        <p:nvPicPr>
          <p:cNvPr id="2050" name="Picture 2" descr="C:\Users\Galina\Downloads\материальна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842493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50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Отгадайте ребус</a:t>
            </a:r>
            <a:endParaRPr lang="ru-RU" dirty="0"/>
          </a:p>
        </p:txBody>
      </p:sp>
      <p:pic>
        <p:nvPicPr>
          <p:cNvPr id="1026" name="Picture 2" descr="C:\Users\Galina\Downloads\культур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835292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44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Учитель ОДНКНР: Сысоева Галина Сергеевна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Материальная культура</a:t>
            </a:r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179512" y="6165304"/>
            <a:ext cx="6696744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200" kern="1200" cap="all" spc="15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56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Запишите определение.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62572" y="1708542"/>
            <a:ext cx="6403022" cy="440740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Материальная культура- это совокупность всех материальных ценностей, созданных человечеством или отдельным народом.</a:t>
            </a:r>
          </a:p>
          <a:p>
            <a:endParaRPr lang="ru-RU" dirty="0"/>
          </a:p>
          <a:p>
            <a:r>
              <a:rPr lang="ru-RU" dirty="0"/>
              <a:t>Материальная культура — это совокупность предметов и артефактов, созданных человеком, которые служат отражением его жизни, убеждений и ценностей. Она охватывает широкий спектр объектов, от инструментов и одежды до архитектурных сооружений и произведений искусства. Каждое из этих изделий несет в себе не только утилитарное значение, но и глубже — символическое, выражая эстетические и культурные идеалы своего времени.</a:t>
            </a: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3077" name="Picture 5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75065"/>
            <a:ext cx="258905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86" y="4645889"/>
            <a:ext cx="2250791" cy="150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r="6240" b="16640"/>
          <a:stretch/>
        </p:blipFill>
        <p:spPr bwMode="auto">
          <a:xfrm>
            <a:off x="6444208" y="3212976"/>
            <a:ext cx="2587382" cy="178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16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53195" y="1628800"/>
            <a:ext cx="4562821" cy="439248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Культурный артефакт- что-либо, созданное людьми и передающее информацию о  культуре своих создателей и пользователей; любой искусственно созданный объект, имеющий как определенные физические характеристики, так и знаковое, символическое содержание.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Самые первые культурные  артефакты нам достались  из древнего мира. Как вы думаете, с чем они связаны?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Составьте определение «культурный артефакт».</a:t>
            </a:r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132856"/>
            <a:ext cx="3478564" cy="369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04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1"/>
            <a:ext cx="4983089" cy="440740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Многообразие </a:t>
            </a:r>
            <a:r>
              <a:rPr lang="ru-RU" dirty="0"/>
              <a:t>культурных практик народов России обусловлено разнообразием природных условий — от суровых арктических климатов до мягких черноземов Центральной России. Для северных народов традиционными укладами хозяйства являются скотоводство, охота и рыболовство, адаптированные к экстремальным климатическим условиям. В отличие от них, южные народы, например, башкиры, развили скотоводство и земледелие, основанные на тёплом климате и плодородных почвах.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07156" cy="1296144"/>
          </a:xfrm>
        </p:spPr>
        <p:txBody>
          <a:bodyPr/>
          <a:lstStyle/>
          <a:p>
            <a:r>
              <a:rPr lang="ru-RU" dirty="0" smtClean="0"/>
              <a:t>С помощью материальной культуры </a:t>
            </a:r>
            <a:r>
              <a:rPr lang="ru-RU" dirty="0"/>
              <a:t>мы осознаем свои корни и культурное наследие.</a:t>
            </a: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4" t="15928" r="2241"/>
          <a:stretch/>
        </p:blipFill>
        <p:spPr bwMode="auto">
          <a:xfrm>
            <a:off x="5307354" y="1628800"/>
            <a:ext cx="367931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5580112" y="4509120"/>
            <a:ext cx="3240360" cy="165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ИНТЕРЕСНЫЙ ФАКТ!</a:t>
            </a:r>
          </a:p>
          <a:p>
            <a:pPr algn="ctr"/>
            <a:r>
              <a:rPr lang="ru-RU" dirty="0" smtClean="0"/>
              <a:t>Климат влиял на материальную культуру, а в частности на характер одежды, традиции и обычаи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293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Традиционные уклады хозяйства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3" t="24780" r="23839" b="27541"/>
          <a:stretch/>
        </p:blipFill>
        <p:spPr bwMode="auto">
          <a:xfrm>
            <a:off x="179512" y="1628800"/>
            <a:ext cx="8856984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26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Человеческая цивилизация </a:t>
            </a:r>
            <a:r>
              <a:rPr lang="ru-RU" dirty="0" smtClean="0"/>
              <a:t>уникальна. </a:t>
            </a:r>
            <a:r>
              <a:rPr lang="ru-RU" dirty="0"/>
              <a:t>С одной стороны, </a:t>
            </a:r>
            <a:r>
              <a:rPr lang="ru-RU" dirty="0" smtClean="0"/>
              <a:t>это часть </a:t>
            </a:r>
            <a:r>
              <a:rPr lang="ru-RU" dirty="0"/>
              <a:t>первозданной дикой природы. Из земных недр мы добываем топливо и сырье (нефть, газ, уголь, песок, камень, металлы), используем воду и древесину, дышим воздухом — тем самым, которым дышат все живые существа нашей планеты</a:t>
            </a:r>
            <a:r>
              <a:rPr lang="ru-RU" dirty="0" smtClean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появилась материальная культура?</a:t>
            </a:r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" t="13901" r="28235" b="6613"/>
          <a:stretch/>
        </p:blipFill>
        <p:spPr bwMode="auto">
          <a:xfrm>
            <a:off x="179512" y="3645024"/>
            <a:ext cx="3816424" cy="252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" t="20559" r="1755" b="13418"/>
          <a:stretch/>
        </p:blipFill>
        <p:spPr bwMode="auto">
          <a:xfrm>
            <a:off x="4180738" y="3715821"/>
            <a:ext cx="4752528" cy="244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44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1"/>
            <a:ext cx="3542929" cy="440740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Люди с древнейших времен используют способности своего разума для того, чтобы стать выше тех трудностей, которые каждый день выпадают на их долю. И со временем им удалось изобрести вещи, позволившие им лучше выживать и даже осваивать окружающий мир и подчинять его себе. Этих изобретений очень много, но в целом можно назвать несколько наиболее важных — без них человечество никогда бы не шагнуло так далеко в своих достижениях</a:t>
            </a:r>
            <a:r>
              <a:rPr lang="ru-RU" dirty="0" smtClean="0"/>
              <a:t>.</a:t>
            </a:r>
          </a:p>
          <a:p>
            <a:pPr marL="4572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533400" y="5082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Как появилась материальная культура?</a:t>
            </a:r>
            <a:endParaRPr lang="ru-RU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00808"/>
            <a:ext cx="5003775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53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Распределите по столбикам.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1" t="14185" r="22473" b="46303"/>
          <a:stretch/>
        </p:blipFill>
        <p:spPr bwMode="auto">
          <a:xfrm>
            <a:off x="179512" y="1628800"/>
            <a:ext cx="8856984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78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Части материальной культуры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4665" y="1628800"/>
            <a:ext cx="60304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 момента своего изобретения, когда человек впервые надел на себя шкуру убитого животного и обложил стопы пальмовыми листьями, одежда и обувь изменили нашу жизнь, подарив нам способность жить даже в самых неподходящих условиях. Они же служат нам защитой — и не только от холода или жары, но и от чужих глаз.</a:t>
            </a:r>
          </a:p>
          <a:p>
            <a:r>
              <a:rPr lang="ru-RU" dirty="0"/>
              <a:t>Этим же целям послужило еще одно изобретение людей — жилище. В принципе, оно известно почти всем животным, но человеку удалось найти способы сделать его очень разнообразным, удобным, надежным и вместительным. И теперь мы даже не мыслим свою жизнь без дома. Различные сооружения формируют наши города, а их созданием занимается целая наука — архитектура.</a:t>
            </a: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3" t="4027" r="31905" b="8736"/>
          <a:stretch/>
        </p:blipFill>
        <p:spPr bwMode="auto">
          <a:xfrm>
            <a:off x="6588224" y="1647306"/>
            <a:ext cx="2326436" cy="292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119" y="4576745"/>
            <a:ext cx="2480646" cy="165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42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628800"/>
            <a:ext cx="8856983" cy="2448272"/>
          </a:xfrm>
        </p:spPr>
        <p:txBody>
          <a:bodyPr>
            <a:normAutofit/>
          </a:bodyPr>
          <a:lstStyle/>
          <a:p>
            <a:r>
              <a:rPr lang="ru-RU" dirty="0"/>
              <a:t>Еще одна важная часть материальной культуры — пища, а точнее — способы ее приготовления, которые все вместе называются кухней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Искусство </a:t>
            </a:r>
            <a:r>
              <a:rPr lang="ru-RU" dirty="0"/>
              <a:t>приготовления пищи развилось настолько, что превратилось в целую науку и позволило человеку сделать съедобными многие вещи, которые раньше нельзя было даже брать в рот.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Пища, как Часть </a:t>
            </a:r>
            <a:r>
              <a:rPr lang="ru-RU" dirty="0"/>
              <a:t>материальной культуры</a:t>
            </a: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229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32229"/>
            <a:ext cx="3816424" cy="214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3527044"/>
            <a:ext cx="3536967" cy="26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07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628800"/>
            <a:ext cx="6063209" cy="408619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Современный мир достаточно трудно представить без техники</a:t>
            </a:r>
            <a:r>
              <a:rPr lang="ru-RU" dirty="0"/>
              <a:t>. Она прошла долгое развитие — от простого молотка до сложного гидравлического пресса, от ручной пилы до лазерного станка, от гусиного пера до печатного станка, от костяных счет до </a:t>
            </a:r>
            <a:r>
              <a:rPr lang="ru-RU" dirty="0" smtClean="0"/>
              <a:t>ноутбука</a:t>
            </a:r>
            <a:r>
              <a:rPr lang="ru-RU" dirty="0"/>
              <a:t>.</a:t>
            </a:r>
          </a:p>
          <a:p>
            <a:r>
              <a:rPr lang="ru-RU" dirty="0" smtClean="0"/>
              <a:t>Ход </a:t>
            </a:r>
            <a:r>
              <a:rPr lang="ru-RU" dirty="0"/>
              <a:t>истории </a:t>
            </a:r>
            <a:r>
              <a:rPr lang="ru-RU" dirty="0" smtClean="0"/>
              <a:t>так же повлиял на развитие </a:t>
            </a:r>
            <a:r>
              <a:rPr lang="ru-RU" dirty="0"/>
              <a:t>транспорта! Сначала — просто сумки и носилки, потом — груженные животные. Но даже на них далеко не уедешь. Все изменилось после изобретение колеса — основной детали наземного транспорта.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Транспорт, как Часть </a:t>
            </a:r>
            <a:r>
              <a:rPr lang="ru-RU" dirty="0"/>
              <a:t>материальной культуры</a:t>
            </a: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331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798" y="1844824"/>
            <a:ext cx="2868063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1" y="4722650"/>
            <a:ext cx="3031709" cy="1581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76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Соберите в сундучок все, что включает в себя материальная культура.</a:t>
            </a:r>
            <a:endParaRPr lang="ru-RU" sz="2800" dirty="0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799"/>
            <a:ext cx="3240360" cy="365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431386"/>
              </p:ext>
            </p:extLst>
          </p:nvPr>
        </p:nvGraphicFramePr>
        <p:xfrm>
          <a:off x="4788024" y="1700808"/>
          <a:ext cx="391209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048"/>
                <a:gridCol w="195604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Архитектура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Транспорт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Скульптура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Орудия труда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Украшения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Пища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Предметы быта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Одежда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Жилище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63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Многообразие </a:t>
            </a:r>
            <a:r>
              <a:rPr lang="ru-RU" dirty="0"/>
              <a:t>культурных укладов народов России нашло своё отражение в материальной </a:t>
            </a:r>
            <a:r>
              <a:rPr lang="ru-RU" dirty="0" smtClean="0"/>
              <a:t>культуре. Изучая её мы </a:t>
            </a:r>
            <a:r>
              <a:rPr lang="ru-RU" dirty="0"/>
              <a:t>получаем возможность исследовать не только прошлое, но и строить мосты к </a:t>
            </a:r>
            <a:r>
              <a:rPr lang="ru-RU" dirty="0" smtClean="0"/>
              <a:t>будущему.</a:t>
            </a:r>
          </a:p>
          <a:p>
            <a:r>
              <a:rPr lang="ru-RU" dirty="0" smtClean="0"/>
              <a:t>Человечество не перестает развивается </a:t>
            </a:r>
            <a:r>
              <a:rPr lang="ru-RU" dirty="0"/>
              <a:t>и с каждым днем оставляет все больше следов на Земле. Это материальная сторона нашей культуры. Однако нельзя забывать и о духовной ее стороне. О ней мы поговорим в следующий раз.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урока:</a:t>
            </a:r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81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«Исследование артефактов культуры»</a:t>
            </a:r>
          </a:p>
          <a:p>
            <a:r>
              <a:rPr lang="ru-RU" dirty="0" smtClean="0"/>
              <a:t>1. Выбрать один из артефактов культуры (на свой выбор)</a:t>
            </a:r>
          </a:p>
          <a:p>
            <a:r>
              <a:rPr lang="ru-RU" dirty="0" smtClean="0"/>
              <a:t>2. Изучить историю создания и использования данного артефакта.</a:t>
            </a:r>
          </a:p>
          <a:p>
            <a:r>
              <a:rPr lang="ru-RU" dirty="0" smtClean="0"/>
              <a:t>3. Исследовать его историю и влияние на общество.</a:t>
            </a:r>
          </a:p>
          <a:p>
            <a:r>
              <a:rPr lang="ru-RU" dirty="0" smtClean="0"/>
              <a:t>4. Описать, как выбранный артефакт может быть связан с вашей жизнью.</a:t>
            </a:r>
          </a:p>
          <a:p>
            <a:r>
              <a:rPr lang="ru-RU" dirty="0" smtClean="0"/>
              <a:t>5. Запишите результаты исследования. </a:t>
            </a:r>
          </a:p>
          <a:p>
            <a:pPr marL="45720" indent="0">
              <a:buNone/>
            </a:pPr>
            <a:r>
              <a:rPr lang="ru-RU" dirty="0" smtClean="0"/>
              <a:t>Работу необходимо выполнить на листе формата А4</a:t>
            </a:r>
            <a:r>
              <a:rPr lang="ru-RU" dirty="0" smtClean="0"/>
              <a:t>.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Презентация разработана с помощью материалов </a:t>
            </a:r>
            <a:r>
              <a:rPr lang="en-US" dirty="0">
                <a:hlinkClick r:id="rId2"/>
              </a:rPr>
              <a:t>https://clever-lab.pro/local/pages/?</a:t>
            </a:r>
            <a:r>
              <a:rPr lang="en-US" dirty="0" smtClean="0">
                <a:hlinkClick r:id="rId2"/>
              </a:rPr>
              <a:t>id=5</a:t>
            </a: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179512" y="6165304"/>
            <a:ext cx="8735148" cy="478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tx1"/>
                </a:solidFill>
              </a:rPr>
              <a:t>ОСНОВЫ ДУХОВНО-НРАВСТВЕННОЙ КУЛЬТУРЫ НАРОДОВ РОССИИ.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8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134</TotalTime>
  <Words>905</Words>
  <Application>Microsoft Office PowerPoint</Application>
  <PresentationFormat>Экран (4:3)</PresentationFormat>
  <Paragraphs>76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Сетка</vt:lpstr>
      <vt:lpstr>ОСНОВЫ ДУХОВНО-НРАВСТВЕННОЙ КУЛЬТУРЫ НАРОДОВ РОССИИ.</vt:lpstr>
      <vt:lpstr>Отгадайте ребус</vt:lpstr>
      <vt:lpstr>Отгадайте ребус</vt:lpstr>
      <vt:lpstr>Материальная культура</vt:lpstr>
      <vt:lpstr>Запишите определение.</vt:lpstr>
      <vt:lpstr>Составьте определение «культурный артефакт».</vt:lpstr>
      <vt:lpstr>С помощью материальной культуры мы осознаем свои корни и культурное наследие.</vt:lpstr>
      <vt:lpstr>Традиционные уклады хозяйства</vt:lpstr>
      <vt:lpstr>Как появилась материальная культура?</vt:lpstr>
      <vt:lpstr>Презентация PowerPoint</vt:lpstr>
      <vt:lpstr>Распределите по столбикам.</vt:lpstr>
      <vt:lpstr>Части материальной культуры</vt:lpstr>
      <vt:lpstr>Пища, как Часть материальной культуры</vt:lpstr>
      <vt:lpstr>Транспорт, как Часть материальной культуры</vt:lpstr>
      <vt:lpstr>Соберите в сундучок все, что включает в себя материальная культура.</vt:lpstr>
      <vt:lpstr>Итоги урока: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Отгадайте ребус</dc:title>
  <dc:creator>Пользователь Windows</dc:creator>
  <cp:lastModifiedBy>Пользователь Windows</cp:lastModifiedBy>
  <cp:revision>14</cp:revision>
  <dcterms:created xsi:type="dcterms:W3CDTF">2024-10-06T12:09:41Z</dcterms:created>
  <dcterms:modified xsi:type="dcterms:W3CDTF">2024-10-06T14:26:45Z</dcterms:modified>
</cp:coreProperties>
</file>