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0" r:id="rId3"/>
    <p:sldId id="264" r:id="rId4"/>
    <p:sldId id="261" r:id="rId5"/>
    <p:sldId id="256" r:id="rId6"/>
    <p:sldId id="262" r:id="rId7"/>
    <p:sldId id="263" r:id="rId8"/>
    <p:sldId id="258" r:id="rId9"/>
    <p:sldId id="267" r:id="rId10"/>
    <p:sldId id="268" r:id="rId11"/>
    <p:sldId id="257" r:id="rId12"/>
    <p:sldId id="265" r:id="rId13"/>
    <p:sldId id="266" r:id="rId14"/>
    <p:sldId id="259" r:id="rId15"/>
    <p:sldId id="270" r:id="rId16"/>
    <p:sldId id="269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25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91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51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05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399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68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23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8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799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0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30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41DE5-FA67-4546-8CF6-04AF68A32BD9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B725A-6FA6-4EF6-A5BF-DBEA6FED1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10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58" t="18806" r="1"/>
          <a:stretch/>
        </p:blipFill>
        <p:spPr>
          <a:xfrm>
            <a:off x="1406105" y="1043796"/>
            <a:ext cx="8683087" cy="4692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915" y="5348378"/>
            <a:ext cx="3765899" cy="15786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b="8087"/>
          <a:stretch/>
        </p:blipFill>
        <p:spPr>
          <a:xfrm>
            <a:off x="1191948" y="94375"/>
            <a:ext cx="1164437" cy="11823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70542" y="89689"/>
            <a:ext cx="929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плакаты. Подумайте, о каких социальных проблемах современного общества   говорится в них. </a:t>
            </a:r>
          </a:p>
        </p:txBody>
      </p:sp>
    </p:spTree>
    <p:extLst>
      <p:ext uri="{BB962C8B-B14F-4D97-AF65-F5344CB8AC3E}">
        <p14:creationId xmlns:p14="http://schemas.microsoft.com/office/powerpoint/2010/main" val="3649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771" y="198733"/>
            <a:ext cx="1207123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современного общества как отражение    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его духовно-нравственного самосознания.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lh7-us.googleusercontent.com/UEIqtCk_RSGuq9NuMFz37To7rkIBqQrEu07PtCkKAwFdlYWQ6qxbClaMuFvBQy4RrxARyrg3Z1UvZzIWjA7X6OITgE624au4AN0Uo8wlO11Cs62UgCmHBnR_fOzYhtgc7ajv_X4MNdb1hFDHfkePyQ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" t="4499" r="3627" b="4421"/>
          <a:stretch/>
        </p:blipFill>
        <p:spPr bwMode="auto">
          <a:xfrm>
            <a:off x="2389517" y="1581075"/>
            <a:ext cx="7936302" cy="516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40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7804" y="323936"/>
            <a:ext cx="766313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проблемы возникают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из-за несоответствия между потребностями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возможностями общества. </a:t>
            </a:r>
            <a:b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быть вызваны экономическими, политическими, культурными и социальными факторами. </a:t>
            </a:r>
            <a:endParaRPr lang="ru-RU" sz="2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562" y="4238507"/>
            <a:ext cx="772638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отметить, что социальные проблемы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являются индивидуальными проблемами,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имеют общественный характер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требуют коллективных усилий для их решения.</a:t>
            </a:r>
            <a:endParaRPr lang="ru-RU" sz="2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https://lh7-us.googleusercontent.com/FwG_Ih3hJPlfiHf0GYSqBY2mpjm9iy_f5hxq_G_gjdMyhZB11a5DRcxox8MetIagAtD4sX2PHAewD8KtFCSFxr8qNhkFkSX9inZIad192fuy_2ZIzhbLGMt5ar1XPaS3kaeaToxHkpl7NC88uMP-S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6" y="243421"/>
            <a:ext cx="3612457" cy="361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lh7-us.googleusercontent.com/Pvcm45K0W3l2GAsmNtxo7XsrwjHW7MPEDvFolnSWE1z_4Bo15JJYq-EfwFI95MgJRGX_nRyuoTM7o4_SQ59LF8pR6edivbF3b2PQXio9Tw0_9emvMLjROBnJCGEtI0NmMwfre08v5WG4zppC29aqkA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12635" r="9091" b="9991"/>
          <a:stretch/>
        </p:blipFill>
        <p:spPr bwMode="auto">
          <a:xfrm>
            <a:off x="8357887" y="3105106"/>
            <a:ext cx="3624204" cy="350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0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468" y="509760"/>
            <a:ext cx="4803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Составьте определение.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5441" y="1441414"/>
            <a:ext cx="508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проблемы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5607169" y="1441414"/>
            <a:ext cx="2078967" cy="846139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 ситуации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569342" y="2445225"/>
            <a:ext cx="3286665" cy="1404131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значительного числа членов общества,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4714335" y="2663687"/>
            <a:ext cx="3864634" cy="1131613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достаточно серьёзными проблемами,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2234241" y="4425298"/>
            <a:ext cx="3372928" cy="1354347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требующими коллективных усилий по их преодолению.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6909757" y="4249018"/>
            <a:ext cx="3338423" cy="1544129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прямо или косвенно влияют на человека и,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7-us.googleusercontent.com/hHMBU1vc-WSboz3eX2lAy6XTqMY8nzK0k8k_ueGbCsTOGgSrhOypUMThlpIwjLZ_uUA6p5S6aimBQLiK-d-EzFka4PSv9d2fpAOwpsGpqSBSuVk5uffmqwZfuRfrZXKd6oWGIpJzzs0616iN1ImCc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0" y="0"/>
            <a:ext cx="47507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74921" y="508959"/>
            <a:ext cx="58170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социальную проблему современного общества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назвать?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01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0" y="2951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7365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298" y="28329"/>
            <a:ext cx="4219575" cy="11525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5864" y="966788"/>
            <a:ext cx="111625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счету этого страшного заболевания тысячи распавшихся семей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искалеченных судеб.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пьянства разнообразны: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трудности, связанные с приспособляемостью к новым условиям жизни; конфликты с окружающими; неудовлетворенность политикой власти, семьей, работой, условиями жизни и т.д.; чувство одиночества; недопонимание другими людьми; усталость; стеснительность; ощущение своей неполноценности; и другие обстоятельства, вызывающие чувство психологического дискомфорта.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lh7-us.googleusercontent.com/fgLFlwsxaIdsqlCYeq9_6GexuGF8Q299wJ_1r1WxBR0F6klkb2OUCr4BxOQD3Dj8aqHGnD6AXYE1V1Sk7Rmzxd4bEA-XkytpUgJtxpaltz3keE3nApByDDL4az0o5g5lB_M8XwNgCx3mwzGlQvpb9Q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5" t="5696" r="7809" b="6907"/>
          <a:stretch/>
        </p:blipFill>
        <p:spPr bwMode="auto">
          <a:xfrm>
            <a:off x="2017699" y="5098211"/>
            <a:ext cx="1735599" cy="175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7-us.googleusercontent.com/Hc8REL3AlK9SHCuT2IugNcqyt5aAhfeYsfiMyHGO2lpEqr6SF66IGbkkCWb3hSQnvBZVcrJq9MMbeSiJ6w9otUriQ2PYF6pEZ3IdhndWnJuesGebgFjwaRnII5sCVi8CZsGO57hW_oKh4n9xJP2zGw=s204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"/>
          <a:stretch/>
        </p:blipFill>
        <p:spPr bwMode="auto">
          <a:xfrm>
            <a:off x="9322279" y="4399472"/>
            <a:ext cx="2536166" cy="247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5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5097" y="475255"/>
            <a:ext cx="100198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свой план решения социальных проблем.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185" y="1522022"/>
            <a:ext cx="3876675" cy="4743450"/>
          </a:xfrm>
          <a:prstGeom prst="rect">
            <a:avLst/>
          </a:prstGeom>
        </p:spPr>
      </p:pic>
      <p:pic>
        <p:nvPicPr>
          <p:cNvPr id="8194" name="Picture 2" descr="https://lh7-us.googleusercontent.com/4QOVTcgQkkuJkRllWFiT7AOeLso3fwwj120AfO4ky8Pmv_TMMNLyc_5_KOi4NgYMlr7IIrbDiKMJMNGfm51zrH8Mla21Hg8jZ-pRDjSkq5eOBFt3dpaFklfS3lqCLPOlY4g7PoDMjB5TT89jECY5V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2" y="1522022"/>
            <a:ext cx="7660085" cy="509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1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7-us.googleusercontent.com/qTQ3YW-ihoIh_EJ7KIEjmB7oGuOq94TlnBzgtapZv7VCA_o0eFTwVyS_TZ5B0w9CnHDGGA7G_jy7slGYx2C1S10nn8EYEr2Pu6pfbwFIXvtJziWnw7hGHFUd1921TpCOMSZDKA_8tLQH77pmc2UNLg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801" y="81264"/>
            <a:ext cx="5261814" cy="677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51253" y="33317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4920" y="-401989"/>
            <a:ext cx="612187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84739" y="96820"/>
            <a:ext cx="2817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БЕДНОСТЬ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1803" y="681595"/>
            <a:ext cx="101481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БЕДНОСТЬ — крайняя недостаточность имеющихся у человека, семьи, региона, государства имущественных ценностей, товаров, денежных средств для нормальной жизни и жизнедеятельности.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Порогом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чертой бедности называют нормативно устанавливаемый уровень денежных доходов человека, семьи за определенный период, который обеспечивает физический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уровень.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lh7-us.googleusercontent.com/hIco6nY04dwduDOedXsuzWQoJs5NMWxmLJGUeUzxhSfET2hTB_mQhrk2T48yA74y36-ssOsvOZogH2TmBcAJILCQ4S05Q9IXKclV25yHBfxcliLI64c_GYgIxfuTG-9OZylVEZaZLXeG38Bt-dmn5g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4" t="6244" r="12386" b="7546"/>
          <a:stretch/>
        </p:blipFill>
        <p:spPr bwMode="auto">
          <a:xfrm>
            <a:off x="9445924" y="3354997"/>
            <a:ext cx="2668438" cy="326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01222" y="3125442"/>
            <a:ext cx="6791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опасностью является угроза обнищания населения. Безработица, экономическая и социальная нестабильность, несбыточность надежд, крушение планов интенсифицируют процесс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населения. </a:t>
            </a:r>
          </a:p>
        </p:txBody>
      </p:sp>
      <p:pic>
        <p:nvPicPr>
          <p:cNvPr id="1028" name="Picture 4" descr="https://lh7-us.googleusercontent.com/vs55lsvqBOysoyHIepfky97BPM6XKU1yHm8a6ckHt9-75fXX8PLqlXMpMY3v2Gbhkv4sUzEdeotsBK5n_ZRq0QQO8Txnr8qCVfBMsBsl2eVNON0NW9LfoQ_9JaezzZvTGtLuYJSkxZjpj_rotM3biw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0" t="7323" r="5453" b="10056"/>
          <a:stretch/>
        </p:blipFill>
        <p:spPr bwMode="auto">
          <a:xfrm>
            <a:off x="267419" y="3475767"/>
            <a:ext cx="2853604" cy="278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42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882" y="216462"/>
            <a:ext cx="10101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план решения социальных проблем.</a:t>
            </a:r>
          </a:p>
        </p:txBody>
      </p:sp>
      <p:pic>
        <p:nvPicPr>
          <p:cNvPr id="2050" name="Picture 2" descr="https://lh7-us.googleusercontent.com/SMkA-4FKCgftcAaPYwAkki17aYP1iHTq2UkuYYSTWV8kVzBEHAIOMB3Ezy96ztm7zFno3SjZnkNfbgkCaeKrUVSet2gq4_zrCINhOWatDU1HOXqJ2NpOA61IiZB8RPiQ28CjCkL0P8NpMvOWDS-ag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3" y="1268082"/>
            <a:ext cx="7367249" cy="394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625" y="1012088"/>
            <a:ext cx="4423244" cy="551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1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7-us.googleusercontent.com/Oa_rcewD8ZwTkSoNPAHABP-G9b3S0Af-DupM_n42qMZlovxlRekqIDNn1j9UbH_J7DeTwy1ZY1S9SIsiC1ZLKMtxfkiPsCI0Jnx--H0oyZV2r_KaOKWO6orej3TbxG15OG7RtD1ox0qpHtgYqrF9zQ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814" r="-32686" b="100000"/>
          <a:stretch/>
        </p:blipFill>
        <p:spPr bwMode="auto">
          <a:xfrm>
            <a:off x="664235" y="-1647645"/>
            <a:ext cx="12439290" cy="146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7-us.googleusercontent.com/Oa_rcewD8ZwTkSoNPAHABP-G9b3S0Af-DupM_n42qMZlovxlRekqIDNn1j9UbH_J7DeTwy1ZY1S9SIsiC1ZLKMtxfkiPsCI0Jnx--H0oyZV2r_KaOKWO6orej3TbxG15OG7RtD1ox0qpHtgYqrF9zQ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t="5703" r="3640" b="6242"/>
          <a:stretch/>
        </p:blipFill>
        <p:spPr bwMode="auto">
          <a:xfrm>
            <a:off x="1483743" y="0"/>
            <a:ext cx="9452011" cy="681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1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3589" y="250968"/>
            <a:ext cx="345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СИРОТСТВО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7365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0" dirty="0" smtClean="0">
              <a:effectLst/>
            </a:endParaRPr>
          </a:p>
          <a:p>
            <a:endParaRPr lang="ru-RU" dirty="0"/>
          </a:p>
        </p:txBody>
      </p:sp>
      <p:pic>
        <p:nvPicPr>
          <p:cNvPr id="9218" name="Picture 2" descr="https://lh7-us.googleusercontent.com/t7I7wFTY469_fWsxcI496yWyuiZ-I9c4Y2EAzm2mbj5Q4Yvq0-qGWjM3AFPTOmxLdCXrEjQEWYzv0xnzLfxJjYOdzwy4dqeGYYsULkpQthC74Ub4qWEMGctOYMU4rOAlLj6ng_7it1Nvl-3Iaun6nQ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" t="7957" r="4374" b="7120"/>
          <a:stretch/>
        </p:blipFill>
        <p:spPr bwMode="auto">
          <a:xfrm>
            <a:off x="7297946" y="157998"/>
            <a:ext cx="4701397" cy="442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264" y="959157"/>
            <a:ext cx="70909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сиротство - это проблема детей, оказавшихся без попечения живых родителей или родственников.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раньше термином «сиротство» обозначали только утрату опеки близких </a:t>
            </a:r>
          </a:p>
          <a:p>
            <a:r>
              <a:rPr lang="ru-RU" sz="28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их смерти, то сейчас под опеку государства часто попадают дети, родители которых живы.</a:t>
            </a:r>
            <a:endParaRPr lang="ru-RU" sz="2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30461" y="4580626"/>
            <a:ext cx="78615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родительской заботы и поддержки может привести к психологическим, эмоциональным и физическим проблемам у детей, а также ограничить их возможности в образовании и будущей жизни.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https://lh7-us.googleusercontent.com/W0HmrLfj76EeKAo-2uwUCDm0DnjSfEmfWNav8fjuz9TvP_gYZz25aVY6z1Hdim1QKq2NYNbZURabCFbX90WVT6FvtAThDit0N6JATE-Tco-LTWgZCVP07exBxXLaw7S_BTfOa9aIrviA5gVomyB7j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027" y="4436852"/>
            <a:ext cx="2390543" cy="239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030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4548" y="138825"/>
            <a:ext cx="10968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свой план решения социальных проблем.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lh7-us.googleusercontent.com/vIhWaaLjZOlj0JOL0CmV2ubY6a4PUnla_E1HmilCndJa9gOy5JqjBdB0EbaZ38-jUsyKDjdqNyInIhK_BHkdv6Auxe9uEwzaL_A4FPZrdS-bQwoWHAQlVElbMzwwc6ldKNNkBIiwogEBrTPt5s7A9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6" y="1267507"/>
            <a:ext cx="7073571" cy="516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478" y="1267507"/>
            <a:ext cx="4321205" cy="530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26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7868" y="6030973"/>
            <a:ext cx="61462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800" dirty="0">
                <a:solidFill>
                  <a:srgbClr val="000000"/>
                </a:solidFill>
                <a:latin typeface="Calibri" panose="020F0502020204030204" pitchFamily="34" charset="0"/>
              </a:rPr>
              <a:t>АСОЦИАЛЬНАЯ СЕМЬЯ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098" name="Picture 2" descr="https://lh7-us.googleusercontent.com/RP0Qj_HCCrDhKK_OuXmreGxpKoUcIl8BUBTgjLNxWtAjtZdnDlnkMWCNyVn6X8NF9M8dIsnBMnisEC7EQWimD3-xhWROfqC0vuCFdcXQkGEQyosTXALBfKxcO8VwLxcs7ERXtAQOMCxlzQ-X0vwR2w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768" y="-23502"/>
            <a:ext cx="7608499" cy="605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41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004" y="259595"/>
            <a:ext cx="5495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АСОЦИАЛЬНАЯ СЕМЬЯ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5567" y="906078"/>
            <a:ext cx="6820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Асоциальная семья – семья, в которой дети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ранних лет находятся в обстановке пренебрежения к общепринятым социальным и моральным нормам, воспринимают навыки отклоняющегося  поведения.</a:t>
            </a:r>
          </a:p>
        </p:txBody>
      </p:sp>
      <p:pic>
        <p:nvPicPr>
          <p:cNvPr id="3074" name="Picture 2" descr="https://lh7-us.googleusercontent.com/dI1amg0Wo3uvu-rShqTl_K81Gc4GZccShxbqte8ixtFglTZ1xDhLhoH_xNLR_qS64XSJydyNcOfyhn-sDR0MGMd4vdS0hBWlBOQI0Zwh4ukdvdW8pwQwLN_LqJzPVWXRipj8LYMO-WAhXRtUeMzGD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186" y="785222"/>
            <a:ext cx="4961664" cy="315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7-us.googleusercontent.com/Zg5JQW0NjAKjykty7SZCLvJwYEKEIv4bwcdkdepl7Xp3kurezrmq597gsaRUcZaGGVj5MjIxwQr3Ixm4bZzxIssSMGaBMb7eeqEQzdPxI8-JPAa99hLn0klZhWSh4w7biKW8reFmRNrfJu1U0MkDmg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 t="11272" r="7477" b="10252"/>
          <a:stretch/>
        </p:blipFill>
        <p:spPr bwMode="auto">
          <a:xfrm>
            <a:off x="0" y="3140015"/>
            <a:ext cx="554702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84809" y="3934082"/>
            <a:ext cx="65071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закону родители несут ответственность за своих детей. Они обязаны воспитывать их,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заботиться об их здоровье, физическом, психическом, духовном и нравственном развитии, защищать их права и интересы. Семьи, в которых родители не исполняют эти обязанности, считаются неблагополучными.</a:t>
            </a:r>
          </a:p>
        </p:txBody>
      </p:sp>
    </p:spTree>
    <p:extLst>
      <p:ext uri="{BB962C8B-B14F-4D97-AF65-F5344CB8AC3E}">
        <p14:creationId xmlns:p14="http://schemas.microsoft.com/office/powerpoint/2010/main" val="942684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3504" y="156077"/>
            <a:ext cx="102527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план решения социальных проблем.</a:t>
            </a:r>
          </a:p>
        </p:txBody>
      </p:sp>
      <p:pic>
        <p:nvPicPr>
          <p:cNvPr id="4098" name="Picture 2" descr="https://lh7-us.googleusercontent.com/SwSK3c3bFKKueq1ULuEK8WOH1nZK_wQp7B0f2rjztzqLcWpdudsTGOGX0X0yMZn5uP55uH71DJ_3mUSgY7lAFytmRDRjyMW6sxBdoXeyav7z5Lfh3c6usRqs0C0Xk28_J193PGayY7eWKQ3DKaM3jw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5" y="940278"/>
            <a:ext cx="6493799" cy="584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931" y="856172"/>
            <a:ext cx="4644246" cy="579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19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8302" y="405768"/>
            <a:ext cx="96529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цитату 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смысл.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77109" y="1163809"/>
            <a:ext cx="625415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- свод камней,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обрушился бы,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 один не поддерживал другого.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(Л. А. Сенека)</a:t>
            </a:r>
          </a:p>
        </p:txBody>
      </p:sp>
      <p:pic>
        <p:nvPicPr>
          <p:cNvPr id="5122" name="Picture 2" descr="https://lh7-us.googleusercontent.com/lhlQbbN3kVYD6o8TbxKL7qcpSc-41fdh9pO_kCsNAPC0gC6ykdzwz_hKuDB8UD8w9FBkojugXDdjeT_CuO1abSilg3b8tJlKbP5btwQZlocRegnoPd4wrOV_Z-hZL726RPT-eONlzHNCa8yqW3Q73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36" y="1406105"/>
            <a:ext cx="3729312" cy="443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lh7-us.googleusercontent.com/z_NPwtFXq6jYd_oQf-686XI7y-bvROchfwMG4IPLPEaA8UQfl344arWg4rdrz6FBlu12FQ_zy31ENg8v4iNHhFEoLteFY5LJdDlQFG3H1ZkAWP7Qrs0Wc_QPmzjPPeYeh7eRTKUa-s84bHFOWwN3FQ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t="12819" r="6650" b="6925"/>
          <a:stretch/>
        </p:blipFill>
        <p:spPr bwMode="auto">
          <a:xfrm>
            <a:off x="7608498" y="2962701"/>
            <a:ext cx="4123427" cy="390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20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9843" y="406244"/>
            <a:ext cx="1002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цитату и объясните ее смысл.</a:t>
            </a:r>
          </a:p>
        </p:txBody>
      </p:sp>
      <p:pic>
        <p:nvPicPr>
          <p:cNvPr id="6146" name="Picture 2" descr="https://lh7-us.googleusercontent.com/kt8Vb8yka-HcJPzzLRZexTIJJae6edxYLtuWKe24yToS_Pix-gQeAQ0e3FkADdvPgELvv2KW61nWmWnNY8r-5i6IdT-fS05Gkpx92tW2P4WEfx-6rMYGJ7qkMu52vBnk07pPnGwj3z6oZJQqbj4Ye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" y="1114396"/>
            <a:ext cx="3864335" cy="484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91795" y="1172564"/>
            <a:ext cx="764875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Живой человек носит в своем духе, в своем сердце, в своей крови жизнь общества: он болеет его недугами, мучится его страданиями, цветет его здоровьем, блаженствует его счастьем..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Г. Белинский)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882" y="3735238"/>
            <a:ext cx="3303297" cy="312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6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4235" y="1578959"/>
            <a:ext cx="5633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свой план решения социальной проблемы - одиночество.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7208" y="449375"/>
            <a:ext cx="8057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lh7-us.googleusercontent.com/UlkMIwzEeHvwQntldY_SOq6UvuZyO-ftPCAGdNvs03-ZsTdBLA9aVsemmCpfeeZj5Fp83KO5Wri-LtkWT6XZheqpcRcbnemOvQVDWQICIIY9LB5-v2hYRwsno70vepvz2AxA4h2yNdDHdmMeFiw0JQ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9" t="9994" r="10663" b="8741"/>
          <a:stretch/>
        </p:blipFill>
        <p:spPr bwMode="auto">
          <a:xfrm>
            <a:off x="6452558" y="1060441"/>
            <a:ext cx="5633049" cy="57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6962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496</Words>
  <Application>Microsoft Office PowerPoint</Application>
  <PresentationFormat>Широкоэкранный</PresentationFormat>
  <Paragraphs>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Татьяна Годарева</cp:lastModifiedBy>
  <cp:revision>34</cp:revision>
  <dcterms:created xsi:type="dcterms:W3CDTF">2024-01-14T09:27:37Z</dcterms:created>
  <dcterms:modified xsi:type="dcterms:W3CDTF">2024-01-19T08:36:38Z</dcterms:modified>
</cp:coreProperties>
</file>