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9" r:id="rId3"/>
    <p:sldId id="280" r:id="rId4"/>
    <p:sldId id="268" r:id="rId5"/>
    <p:sldId id="281" r:id="rId6"/>
    <p:sldId id="282" r:id="rId7"/>
    <p:sldId id="273" r:id="rId8"/>
    <p:sldId id="283" r:id="rId9"/>
    <p:sldId id="272" r:id="rId10"/>
    <p:sldId id="285" r:id="rId11"/>
    <p:sldId id="289" r:id="rId12"/>
    <p:sldId id="284" r:id="rId13"/>
    <p:sldId id="288" r:id="rId14"/>
    <p:sldId id="286" r:id="rId15"/>
    <p:sldId id="293" r:id="rId16"/>
    <p:sldId id="257" r:id="rId17"/>
    <p:sldId id="261" r:id="rId18"/>
    <p:sldId id="262" r:id="rId19"/>
    <p:sldId id="287" r:id="rId20"/>
    <p:sldId id="291" r:id="rId21"/>
    <p:sldId id="277" r:id="rId22"/>
    <p:sldId id="276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872" y="-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39423-E0F6-4755-8847-EB9E5F1ECBF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8108F-5488-4190-B8A5-FA66E371A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766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8108F-5488-4190-B8A5-FA66E371A93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61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8108F-5488-4190-B8A5-FA66E371A93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128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8108F-5488-4190-B8A5-FA66E371A93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855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8108F-5488-4190-B8A5-FA66E371A93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643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8108F-5488-4190-B8A5-FA66E371A93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85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DB32359-17E4-B1E3-7143-8D0EF451C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98E8D9B-AD36-AE4F-3369-AB66C96533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DA472B-D449-DD0E-E4C3-B0189B4BB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94BF6AB-9A77-DE90-8F29-BF03F985C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C97A2CB-2615-FDAC-717A-8BC0481EB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409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669B12-4B35-801E-179E-93748BD78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86E000B-0F0B-5B00-F986-63C2FD46F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19A1FF8-6827-5F20-22AE-78A08A8AE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08EAEFA-18ED-46D8-80D1-CA2FC1BF7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2EF2C7A-DED3-023E-80AF-D339AC9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473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5DE6A08-925B-4DCB-3C04-3361C1500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99C3DCC-E5C1-C145-B706-8469593BF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C8A79EC-1B24-A655-7FAC-701FBD63F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5AB3AA9-3BC4-FBCF-1319-B0F1B1B1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6775F45-D8A6-CFEF-CF74-218D32F7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959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E7F2009-008F-EDE6-09EE-01ED49FCD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50401F7-085C-6B02-C07A-58032BAB8B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477F3A6-6A20-FD6C-D300-7B6E78D69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1DBC739-A800-0D7F-533E-6FE260360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DA1DDD3-1A91-95EB-E1A9-85C5048C1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2B41E02-3E92-F5F5-B037-A5B595B3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023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EBF087-8C7D-F11A-4FE0-D6290E75E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63CD8AC-99C0-ADE7-FBB7-E638DBF3D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FA58A6E-ACB3-7747-9BFA-99611EB54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C050548-4A65-20AC-7BCD-D43A394214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1A221C3-62F7-05CB-42A4-49AF97BCB3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D38BCC5-A2D9-9586-26C8-B9A0C41AC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80E869B3-2B1B-2E8A-2BD3-7DE91DA1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E77C4E72-32B0-D2D0-FE50-8FC732EC1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334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4E642BC-7140-1C8F-7954-352BD2F75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3D0CEE53-1F9D-940B-D916-79B2397F8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1019F18-6198-5765-68B2-5FA7AEDD5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53D7C73-EDFE-94BF-C90F-9E9288330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18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DF4A9E2-0A88-9E20-D130-A13544629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CA2388E5-65EE-F0F4-A5C3-70D032C4B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F727A46-BC9E-0BDF-519C-7507BA669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845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75EEB8-2DEF-8FB9-7FDB-D011DEEE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2719198-B93A-9887-F743-2CF9C1999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2DD6D4F-CE02-B8E7-48FF-0015C1D5D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E845025-12F8-172F-A0BB-8DBA4A408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6AB64E3-8136-FA90-8218-4D45E1D28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7F765C9-3BC2-DA32-F497-D206647D3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30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30A220-FE4C-9853-1639-463C382E4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0AA8DCC-A440-C5FB-C546-B20311923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F11155B-F67A-E96D-F777-30A7D52EA1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71908F9-D513-43CD-3E4D-1B5DA7842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9F2507F-8558-3EE4-B3EF-426F929E2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6FC026F-B9D0-9D01-5C34-86B7995C7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18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6E32C5-6078-D1FC-5CE4-E0E37C041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8FBE82D-4EBD-9010-3BA7-B0BFBA02F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7CE47CD-5C30-D5D4-7846-B28B172C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F72BAEC-D5E5-3C63-649E-B25DF9C30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9A491D0-5C69-127B-9311-D48BE33E0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637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FD03267-2DAB-EC44-9B5F-33A6F77221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7B86CEE-4396-7306-6BC7-8F80DF33A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8D6F8B0-FA2B-17CC-3EA1-EE57A55F6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BF51BBD-D7F8-0120-DC38-9B01BC02D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5F3C1F7-D2D9-C766-5C8D-89D8D1D4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474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9FF694F-0963-9DA9-B2A0-DA369CA41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3F93C9F-EE0D-8ACD-288A-45CC2D20D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F2DE12C-B47B-93CC-FB6A-A34C2A039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6B467-0FDC-49C1-8698-3EFC7CE0129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707B7C5-B8FF-F185-20C2-A304D1ADE0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D0D0A7E-9A59-3BE6-8262-ACB8033D9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046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2FA94F-E2D9-4A23-2D8E-EF7481D50EB4}"/>
              </a:ext>
            </a:extLst>
          </p:cNvPr>
          <p:cNvSpPr txBox="1"/>
          <p:nvPr/>
        </p:nvSpPr>
        <p:spPr>
          <a:xfrm>
            <a:off x="1322773" y="301840"/>
            <a:ext cx="10235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Восстановите выражения, чтобы узнать тему урока: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80D1757-4201-8869-BC3E-F65953AFCEAE}"/>
              </a:ext>
            </a:extLst>
          </p:cNvPr>
          <p:cNvSpPr txBox="1"/>
          <p:nvPr/>
        </p:nvSpPr>
        <p:spPr>
          <a:xfrm>
            <a:off x="585927" y="1969870"/>
            <a:ext cx="105466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«В этом тёмном мире считай истинным  _________  богатство, ибо оно никогда не ___________.» </a:t>
            </a:r>
          </a:p>
          <a:p>
            <a:pPr algn="r"/>
            <a:r>
              <a:rPr lang="ru-RU" sz="3600" dirty="0" err="1"/>
              <a:t>О.Хайям</a:t>
            </a:r>
            <a:endParaRPr lang="ru-RU" sz="36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AB3E119-B6D3-29BA-F76A-65087D30F736}"/>
              </a:ext>
            </a:extLst>
          </p:cNvPr>
          <p:cNvSpPr txBox="1"/>
          <p:nvPr/>
        </p:nvSpPr>
        <p:spPr>
          <a:xfrm>
            <a:off x="8664607" y="1899822"/>
            <a:ext cx="2467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духовное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0511580-0CC4-6B52-6AE9-15BE550A84B3}"/>
              </a:ext>
            </a:extLst>
          </p:cNvPr>
          <p:cNvSpPr txBox="1"/>
          <p:nvPr/>
        </p:nvSpPr>
        <p:spPr>
          <a:xfrm>
            <a:off x="6569476" y="2488843"/>
            <a:ext cx="278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обесценится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B670EFE8-8C4A-DC5B-D9B9-28D178FB1D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0227" y="3346882"/>
            <a:ext cx="4013477" cy="3209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465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2FA94F-E2D9-4A23-2D8E-EF7481D50EB4}"/>
              </a:ext>
            </a:extLst>
          </p:cNvPr>
          <p:cNvSpPr txBox="1"/>
          <p:nvPr/>
        </p:nvSpPr>
        <p:spPr>
          <a:xfrm>
            <a:off x="1322773" y="301840"/>
            <a:ext cx="10235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Восстановите выражения, чтобы узнать тему урока: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80D1757-4201-8869-BC3E-F65953AFCEAE}"/>
              </a:ext>
            </a:extLst>
          </p:cNvPr>
          <p:cNvSpPr txBox="1"/>
          <p:nvPr/>
        </p:nvSpPr>
        <p:spPr>
          <a:xfrm>
            <a:off x="585927" y="1969870"/>
            <a:ext cx="105466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«Культура начинается с _________ .»</a:t>
            </a:r>
          </a:p>
          <a:p>
            <a:pPr algn="r"/>
            <a:r>
              <a:rPr lang="ru-RU" sz="3600" dirty="0" err="1"/>
              <a:t>Ю.Лотман</a:t>
            </a:r>
            <a:endParaRPr lang="ru-RU" sz="36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AB3E119-B6D3-29BA-F76A-65087D30F736}"/>
              </a:ext>
            </a:extLst>
          </p:cNvPr>
          <p:cNvSpPr txBox="1"/>
          <p:nvPr/>
        </p:nvSpPr>
        <p:spPr>
          <a:xfrm>
            <a:off x="5388746" y="1969869"/>
            <a:ext cx="2467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запретов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D29BFBE-84B8-840A-7998-F9E6ECC3C7F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4238" y="3083901"/>
            <a:ext cx="47625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424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581672932_24.jpg (1000×100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1016"/>
            <a:ext cx="8702040" cy="492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Сформулируйте</a:t>
            </a:r>
            <a:r>
              <a:rPr lang="ru-RU" dirty="0" smtClean="0"/>
              <a:t> тему урока самостоятельно  и запишите её в тетрадь.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831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02785AA-BCEA-1049-3CCA-FAB1F5682788}"/>
              </a:ext>
            </a:extLst>
          </p:cNvPr>
          <p:cNvSpPr txBox="1"/>
          <p:nvPr/>
        </p:nvSpPr>
        <p:spPr>
          <a:xfrm>
            <a:off x="985421" y="490895"/>
            <a:ext cx="109387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Духовный мир человека. Человек — творец </a:t>
            </a:r>
            <a:r>
              <a:rPr lang="ru-RU" sz="6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культуры.</a:t>
            </a:r>
            <a:endParaRPr lang="ru-RU" sz="6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70A3E0A-FD24-47E2-EF25-45226AC88A2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0752" y="2818198"/>
            <a:ext cx="6636691" cy="37372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1455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1674116944_papik-pro-p-risunok-voprositelnii-znak-28.png (8334×8334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441" y="721885"/>
            <a:ext cx="4167963" cy="543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какой главный вопрос предстоит ответить-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75815"/>
          </a:xfrm>
        </p:spPr>
        <p:txBody>
          <a:bodyPr/>
          <a:lstStyle/>
          <a:p>
            <a:r>
              <a:rPr lang="ru-RU" dirty="0" smtClean="0"/>
              <a:t>« Возможна ли жизнь человека вне культуры»?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0560" y="279969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Культура – совокупность достижений</a:t>
            </a:r>
          </a:p>
          <a:p>
            <a:r>
              <a:rPr lang="ru-RU" dirty="0"/>
              <a:t>человечества в производственном,</a:t>
            </a:r>
          </a:p>
          <a:p>
            <a:r>
              <a:rPr lang="ru-RU" dirty="0"/>
              <a:t>общественном и умственном отношении.</a:t>
            </a:r>
          </a:p>
        </p:txBody>
      </p:sp>
    </p:spTree>
    <p:extLst>
      <p:ext uri="{BB962C8B-B14F-4D97-AF65-F5344CB8AC3E}">
        <p14:creationId xmlns:p14="http://schemas.microsoft.com/office/powerpoint/2010/main" val="316941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istmira.com/uploads/posts/2019-03/1551802221_489_isaac-newton_imag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0"/>
            <a:ext cx="5638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75320" cy="3992880"/>
          </a:xfrm>
        </p:spPr>
        <p:txBody>
          <a:bodyPr>
            <a:noAutofit/>
          </a:bodyPr>
          <a:lstStyle/>
          <a:p>
            <a:r>
              <a:rPr lang="ru-RU" sz="3700" dirty="0" smtClean="0"/>
              <a:t/>
            </a:r>
            <a:br>
              <a:rPr lang="ru-RU" sz="3700" dirty="0" smtClean="0"/>
            </a:br>
            <a:r>
              <a:rPr lang="ru-RU" sz="3700" i="1" dirty="0">
                <a:solidFill>
                  <a:schemeClr val="accent5">
                    <a:lumMod val="50000"/>
                  </a:schemeClr>
                </a:solidFill>
              </a:rPr>
              <a:t>Когда выдающегося английского учёного Исаака Ньютона поздравляли с великим научным открытием, он скромно заметил: «Я подобен карлику, который встал на плечи гигантов-предшественников и только потому смог заглянуть чуть дальше, чем они».</a:t>
            </a:r>
            <a:r>
              <a:rPr lang="ru-RU" sz="3700" dirty="0" smtClean="0"/>
              <a:t/>
            </a:r>
            <a:br>
              <a:rPr lang="ru-RU" sz="3700" dirty="0" smtClean="0"/>
            </a:br>
            <a:endParaRPr lang="ru-RU" sz="37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0" y="4114800"/>
            <a:ext cx="7071360" cy="2743200"/>
          </a:xfrm>
        </p:spPr>
        <p:txBody>
          <a:bodyPr>
            <a:noAutofit/>
          </a:bodyPr>
          <a:lstStyle/>
          <a:p>
            <a:r>
              <a:rPr lang="ru-RU" sz="2800" dirty="0"/>
              <a:t>-Как вы думаете, о чем говорил Ньютон?</a:t>
            </a:r>
            <a:br>
              <a:rPr lang="ru-RU" sz="2800" dirty="0"/>
            </a:br>
            <a:r>
              <a:rPr lang="ru-RU" sz="2800" dirty="0"/>
              <a:t>-Как он оценивал себя по отношению к культуре?</a:t>
            </a:r>
            <a:br>
              <a:rPr lang="ru-RU" sz="2800" dirty="0"/>
            </a:br>
            <a:r>
              <a:rPr lang="ru-RU" sz="2800" dirty="0"/>
              <a:t>-Считал ли он себя творцом или носителем культуры?</a:t>
            </a:r>
          </a:p>
        </p:txBody>
      </p:sp>
    </p:spTree>
    <p:extLst>
      <p:ext uri="{BB962C8B-B14F-4D97-AF65-F5344CB8AC3E}">
        <p14:creationId xmlns:p14="http://schemas.microsoft.com/office/powerpoint/2010/main" val="138312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2FA94F-E2D9-4A23-2D8E-EF7481D50EB4}"/>
              </a:ext>
            </a:extLst>
          </p:cNvPr>
          <p:cNvSpPr txBox="1"/>
          <p:nvPr/>
        </p:nvSpPr>
        <p:spPr>
          <a:xfrm>
            <a:off x="-85060" y="1355863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 центр запишите термин, а с четырех сторон – ключевые слова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80D1757-4201-8869-BC3E-F65953AFCEAE}"/>
              </a:ext>
            </a:extLst>
          </p:cNvPr>
          <p:cNvSpPr txBox="1"/>
          <p:nvPr/>
        </p:nvSpPr>
        <p:spPr>
          <a:xfrm>
            <a:off x="10531" y="2333685"/>
            <a:ext cx="6027937" cy="452431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1"/>
                </a:solidFill>
              </a:rPr>
              <a:t>Мораль</a:t>
            </a:r>
            <a:r>
              <a:rPr lang="ru-RU" sz="3600" dirty="0"/>
              <a:t> — принятые в обществе представления о хорошем и плохом, правильном и неправильном, добре и зле, а также совокупность норм поведения, вытекающих из этих представлений.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041FCB2-A397-D6D0-6F2B-30DBC7557608}"/>
              </a:ext>
            </a:extLst>
          </p:cNvPr>
          <p:cNvSpPr/>
          <p:nvPr/>
        </p:nvSpPr>
        <p:spPr>
          <a:xfrm>
            <a:off x="7794594" y="2787589"/>
            <a:ext cx="2476870" cy="1580225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1A27118D-BD72-640F-4210-3BF9E6C35A01}"/>
              </a:ext>
            </a:extLst>
          </p:cNvPr>
          <p:cNvCxnSpPr/>
          <p:nvPr/>
        </p:nvCxnSpPr>
        <p:spPr>
          <a:xfrm flipV="1">
            <a:off x="10280342" y="2032986"/>
            <a:ext cx="825623" cy="736847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1A558E3F-EAC0-CD7B-A68B-0BDD2283DA10}"/>
              </a:ext>
            </a:extLst>
          </p:cNvPr>
          <p:cNvCxnSpPr>
            <a:cxnSpLocks/>
          </p:cNvCxnSpPr>
          <p:nvPr/>
        </p:nvCxnSpPr>
        <p:spPr>
          <a:xfrm>
            <a:off x="10271464" y="4367814"/>
            <a:ext cx="834501" cy="834501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C24C2A93-879D-E407-DBC6-745D10983808}"/>
              </a:ext>
            </a:extLst>
          </p:cNvPr>
          <p:cNvCxnSpPr>
            <a:cxnSpLocks/>
          </p:cNvCxnSpPr>
          <p:nvPr/>
        </p:nvCxnSpPr>
        <p:spPr>
          <a:xfrm flipH="1" flipV="1">
            <a:off x="6968971" y="2210540"/>
            <a:ext cx="825623" cy="577049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2293BCE7-85D9-BBFD-350F-FD3B0D5839A1}"/>
              </a:ext>
            </a:extLst>
          </p:cNvPr>
          <p:cNvCxnSpPr/>
          <p:nvPr/>
        </p:nvCxnSpPr>
        <p:spPr>
          <a:xfrm flipV="1">
            <a:off x="6968971" y="4372253"/>
            <a:ext cx="825623" cy="736847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923690" y="0"/>
            <a:ext cx="9144000" cy="602441"/>
          </a:xfrm>
        </p:spPr>
        <p:txBody>
          <a:bodyPr>
            <a:noAutofit/>
          </a:bodyPr>
          <a:lstStyle/>
          <a:p>
            <a:r>
              <a:rPr lang="ru-RU" sz="4400" dirty="0" smtClean="0"/>
              <a:t>Важной частью культуры является </a:t>
            </a:r>
            <a:r>
              <a:rPr lang="ru-RU" sz="4400" b="1" dirty="0" smtClean="0">
                <a:solidFill>
                  <a:srgbClr val="FF0000"/>
                </a:solidFill>
              </a:rPr>
              <a:t>мораль.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36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1921"/>
            <a:ext cx="12192000" cy="207263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Важной частью культуры является-</a:t>
            </a:r>
            <a:r>
              <a:rPr lang="ru-RU" b="1" dirty="0" smtClean="0">
                <a:solidFill>
                  <a:srgbClr val="FF0000"/>
                </a:solidFill>
              </a:rPr>
              <a:t>нравственность</a:t>
            </a:r>
            <a:r>
              <a:rPr lang="ru-RU" dirty="0" smtClean="0"/>
              <a:t>. Это правила жизни людей, которые передавались из поколения в поколения в обычаях, пословицах, сказках.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2413338"/>
            <a:ext cx="1203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70C0"/>
                </a:solidFill>
              </a:rPr>
              <a:t>Законы этики не зависят от принадлежности человека к религии или национальности. Нравственный человек, будь он верующим или неверующим (атеистом), всегда честен, справедлив, милосерден. Нравственный человек совестлив. Совесть – это внутренний голос, который предупреждает человека о безнравственности тех или иных поступков, будит чувство стыда за плохое поведение.</a:t>
            </a:r>
          </a:p>
        </p:txBody>
      </p:sp>
    </p:spTree>
    <p:extLst>
      <p:ext uri="{BB962C8B-B14F-4D97-AF65-F5344CB8AC3E}">
        <p14:creationId xmlns:p14="http://schemas.microsoft.com/office/powerpoint/2010/main" val="38825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2FA94F-E2D9-4A23-2D8E-EF7481D50EB4}"/>
              </a:ext>
            </a:extLst>
          </p:cNvPr>
          <p:cNvSpPr txBox="1"/>
          <p:nvPr/>
        </p:nvSpPr>
        <p:spPr>
          <a:xfrm>
            <a:off x="1322773" y="301840"/>
            <a:ext cx="10235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 центр запишите термин, а с четырех сторон – ключевые слова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80D1757-4201-8869-BC3E-F65953AFCEAE}"/>
              </a:ext>
            </a:extLst>
          </p:cNvPr>
          <p:cNvSpPr txBox="1"/>
          <p:nvPr/>
        </p:nvSpPr>
        <p:spPr>
          <a:xfrm>
            <a:off x="443884" y="2032986"/>
            <a:ext cx="5282213" cy="3416320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1"/>
                </a:solidFill>
              </a:rPr>
              <a:t>Нравственность</a:t>
            </a:r>
            <a:r>
              <a:rPr lang="ru-RU" sz="3600" dirty="0"/>
              <a:t> — моральное качество человека, правила, которыми руководствуется человек в своём выборе.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041FCB2-A397-D6D0-6F2B-30DBC7557608}"/>
              </a:ext>
            </a:extLst>
          </p:cNvPr>
          <p:cNvSpPr/>
          <p:nvPr/>
        </p:nvSpPr>
        <p:spPr>
          <a:xfrm>
            <a:off x="7794594" y="2787589"/>
            <a:ext cx="2476870" cy="1580225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1A27118D-BD72-640F-4210-3BF9E6C35A01}"/>
              </a:ext>
            </a:extLst>
          </p:cNvPr>
          <p:cNvCxnSpPr/>
          <p:nvPr/>
        </p:nvCxnSpPr>
        <p:spPr>
          <a:xfrm flipV="1">
            <a:off x="10280342" y="2032986"/>
            <a:ext cx="825623" cy="736847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1A558E3F-EAC0-CD7B-A68B-0BDD2283DA10}"/>
              </a:ext>
            </a:extLst>
          </p:cNvPr>
          <p:cNvCxnSpPr>
            <a:cxnSpLocks/>
          </p:cNvCxnSpPr>
          <p:nvPr/>
        </p:nvCxnSpPr>
        <p:spPr>
          <a:xfrm>
            <a:off x="10271464" y="4367814"/>
            <a:ext cx="834501" cy="834501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C24C2A93-879D-E407-DBC6-745D10983808}"/>
              </a:ext>
            </a:extLst>
          </p:cNvPr>
          <p:cNvCxnSpPr>
            <a:cxnSpLocks/>
          </p:cNvCxnSpPr>
          <p:nvPr/>
        </p:nvCxnSpPr>
        <p:spPr>
          <a:xfrm flipH="1" flipV="1">
            <a:off x="6968971" y="2148396"/>
            <a:ext cx="825623" cy="639193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2293BCE7-85D9-BBFD-350F-FD3B0D5839A1}"/>
              </a:ext>
            </a:extLst>
          </p:cNvPr>
          <p:cNvCxnSpPr/>
          <p:nvPr/>
        </p:nvCxnSpPr>
        <p:spPr>
          <a:xfrm flipV="1">
            <a:off x="6968971" y="4372253"/>
            <a:ext cx="825623" cy="736847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69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3368040"/>
          </a:xfrm>
        </p:spPr>
        <p:txBody>
          <a:bodyPr>
            <a:normAutofit fontScale="90000"/>
          </a:bodyPr>
          <a:lstStyle/>
          <a:p>
            <a:r>
              <a:rPr lang="ru-RU" dirty="0"/>
              <a:t> Обратимся к сказке одного из коренного малочисленного народа Дальнего Востока, проживающего по берегам Амура и его притоков Уссури и Сунгари в России и Китае. Называется она «</a:t>
            </a:r>
            <a:r>
              <a:rPr lang="ru-RU" dirty="0" err="1"/>
              <a:t>Айога</a:t>
            </a:r>
            <a:r>
              <a:rPr lang="ru-RU" dirty="0"/>
              <a:t>»,но перед тем </a:t>
            </a:r>
            <a:r>
              <a:rPr lang="ru-RU" dirty="0" smtClean="0"/>
              <a:t>узнаем</a:t>
            </a:r>
            <a:r>
              <a:rPr lang="ru-RU" dirty="0"/>
              <a:t>, кто такие нанайцы.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620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Теперь познакомимся со сказкой  «</a:t>
            </a:r>
            <a:r>
              <a:rPr lang="ru-RU" dirty="0" err="1" smtClean="0"/>
              <a:t>Айога</a:t>
            </a:r>
            <a:r>
              <a:rPr lang="ru-RU" dirty="0" smtClean="0"/>
              <a:t>». </a:t>
            </a:r>
            <a:br>
              <a:rPr lang="ru-RU" dirty="0" smtClean="0"/>
            </a:br>
            <a:r>
              <a:rPr lang="ru-RU" dirty="0" smtClean="0"/>
              <a:t>Ответим на вопросы в тетради: Какие плохие черты характера </a:t>
            </a:r>
            <a:r>
              <a:rPr lang="ru-RU" dirty="0" smtClean="0"/>
              <a:t>порицает (осуждает) </a:t>
            </a:r>
            <a:r>
              <a:rPr lang="ru-RU" dirty="0" smtClean="0"/>
              <a:t>сказка? Как объяснила девочка нежелание трудиться? Объясните разницу в словах ГОРДОСТЬ и ГОРДЫНЯ.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Гордость- </a:t>
            </a:r>
            <a:r>
              <a:rPr lang="ru-RU" dirty="0" smtClean="0">
                <a:solidFill>
                  <a:srgbClr val="FF0000"/>
                </a:solidFill>
              </a:rPr>
              <a:t>это чувство собственного достоинства и уважения.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Гордыня- </a:t>
            </a:r>
            <a:r>
              <a:rPr lang="ru-RU" dirty="0" smtClean="0">
                <a:solidFill>
                  <a:srgbClr val="FF0000"/>
                </a:solidFill>
              </a:rPr>
              <a:t>самовлюбленность и эгоизм.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Что является достоинством, а что недостатком</a:t>
            </a:r>
            <a:r>
              <a:rPr lang="ru-RU" dirty="0" smtClean="0"/>
              <a:t>?</a:t>
            </a:r>
          </a:p>
          <a:p>
            <a:r>
              <a:rPr lang="ru-RU" dirty="0" smtClean="0"/>
              <a:t>Достоинство- осознание своих прав, своей моральной ценности и уважение к себе.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93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r>
              <a:rPr lang="ru-RU" dirty="0" smtClean="0"/>
              <a:t>Сравните двух девочек из сказки. Чем они отличаются?</a:t>
            </a:r>
            <a:br>
              <a:rPr lang="ru-RU" dirty="0" smtClean="0"/>
            </a:br>
            <a:r>
              <a:rPr lang="ru-RU" dirty="0" smtClean="0"/>
              <a:t>Обратите внимание на </a:t>
            </a:r>
            <a:r>
              <a:rPr lang="ru-RU" dirty="0" err="1" smtClean="0"/>
              <a:t>то,что</a:t>
            </a:r>
            <a:r>
              <a:rPr lang="ru-RU" dirty="0" smtClean="0"/>
              <a:t> портретная характеристика есть только у </a:t>
            </a:r>
            <a:r>
              <a:rPr lang="ru-RU" dirty="0" err="1" smtClean="0"/>
              <a:t>Айоги</a:t>
            </a:r>
            <a:r>
              <a:rPr lang="ru-RU" dirty="0" smtClean="0"/>
              <a:t>. Автор не описывает внешность соседской девочки. Мы можем оценивать её только по поступкам.</a:t>
            </a:r>
            <a:br>
              <a:rPr lang="ru-RU" dirty="0" smtClean="0"/>
            </a:br>
            <a:r>
              <a:rPr lang="ru-RU" dirty="0" smtClean="0"/>
              <a:t>Попробуем описать её характер.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396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a4cfb1a322c788587ed12030a79d55b9.jpeg (960×72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17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приучить себя совершать только добрые поступки? Как не делать зла? На все эти вопросы отвечает этика.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Этика-  это наука, изучающая нравственность и мораль. Название происходит от </a:t>
            </a:r>
            <a:r>
              <a:rPr lang="ru-RU" dirty="0" err="1" smtClean="0"/>
              <a:t>др.греческого</a:t>
            </a:r>
            <a:r>
              <a:rPr lang="ru-RU" dirty="0" smtClean="0"/>
              <a:t> </a:t>
            </a:r>
            <a:r>
              <a:rPr lang="ru-RU" dirty="0" err="1" smtClean="0"/>
              <a:t>этос</a:t>
            </a:r>
            <a:r>
              <a:rPr lang="ru-RU" dirty="0" smtClean="0"/>
              <a:t>, что означает «нрав», «обычай».</a:t>
            </a:r>
          </a:p>
          <a:p>
            <a:r>
              <a:rPr lang="ru-RU" dirty="0" smtClean="0"/>
              <a:t>Родоначальником науки считается древнегреческий философ Аристотель. </a:t>
            </a:r>
          </a:p>
          <a:p>
            <a:r>
              <a:rPr lang="ru-RU" dirty="0" smtClean="0"/>
              <a:t>Часто мы можем услышать выражение «светская этика». Под этим выражением понимается мирские ( не церковные) правила нравственности.</a:t>
            </a:r>
          </a:p>
          <a:p>
            <a:r>
              <a:rPr lang="ru-RU" dirty="0" smtClean="0"/>
              <a:t>Житейские этические представления отразились в фольклоре –пословицах и поговорках, сказках и былинах, религиозных текстах. </a:t>
            </a:r>
          </a:p>
        </p:txBody>
      </p:sp>
    </p:spTree>
    <p:extLst>
      <p:ext uri="{BB962C8B-B14F-4D97-AF65-F5344CB8AC3E}">
        <p14:creationId xmlns:p14="http://schemas.microsoft.com/office/powerpoint/2010/main" val="92273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Вклад каждого человека в развитие культуры различен. Это зависит от его таланта, способностей, упорства.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Можно ли нравственность, мораль считать частью культуры общества?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90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B5E7FA-D53C-DD3D-D0A4-B2E1EA739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изображено на рисунках? Дайте определение одним словом.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5F404FA-5BF4-9970-B965-7D05CE885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893" y="5622055"/>
            <a:ext cx="11199920" cy="1325563"/>
          </a:xfrm>
        </p:spPr>
        <p:txBody>
          <a:bodyPr>
            <a:normAutofit/>
          </a:bodyPr>
          <a:lstStyle/>
          <a:p>
            <a:r>
              <a:rPr lang="ru-RU" sz="3200" dirty="0"/>
              <a:t>Все ли на картинках занимаются творчеством?</a:t>
            </a:r>
          </a:p>
          <a:p>
            <a:pPr marL="0" indent="0">
              <a:buNone/>
            </a:pPr>
            <a:endParaRPr lang="ru-RU" sz="3200" dirty="0"/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13461F67-5AFB-3BAC-6E48-A9922A5816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1163" y="1789165"/>
            <a:ext cx="6403151" cy="340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95CAEF8-7868-9C24-B72A-D8B8C0355F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98275" y="2099377"/>
            <a:ext cx="2662562" cy="319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4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C745ADF-646C-235E-44F4-BF0AC2998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42" y="299051"/>
            <a:ext cx="10515600" cy="1325563"/>
          </a:xfrm>
        </p:spPr>
        <p:txBody>
          <a:bodyPr/>
          <a:lstStyle/>
          <a:p>
            <a:r>
              <a:rPr lang="ru-RU" dirty="0"/>
              <a:t>Какое определение дано в описании?</a:t>
            </a:r>
            <a:br>
              <a:rPr lang="ru-RU" dirty="0"/>
            </a:br>
            <a:r>
              <a:rPr lang="ru-RU" dirty="0"/>
              <a:t>Чего в нем не хватает?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FB754D-65CB-81A2-A4CA-589C58AC3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542" y="2116208"/>
            <a:ext cx="1132457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_____________ - создание новых по замыслу культурных материальных ценностей.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F5274D3-7ABB-6CEF-D710-ECC2516CF7EC}"/>
              </a:ext>
            </a:extLst>
          </p:cNvPr>
          <p:cNvSpPr txBox="1"/>
          <p:nvPr/>
        </p:nvSpPr>
        <p:spPr>
          <a:xfrm>
            <a:off x="1127463" y="1985068"/>
            <a:ext cx="2530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Творчество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F9FC08B-915C-BE74-13EC-1BBBCA0AF7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6905" y="3038546"/>
            <a:ext cx="511155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72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D03B04-A925-91E5-5ED5-D4984DF78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Прочитайте притчу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D0E6A34-3126-99A1-7301-82450B2C7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3818"/>
            <a:ext cx="10515600" cy="5012594"/>
          </a:xfrm>
          <a:prstGeom prst="round2Diag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Однажды прохожий увидел, как по дороге несут тяжёлые камни группа людей. Подошёл он к одному и спросил:</a:t>
            </a:r>
          </a:p>
          <a:p>
            <a:pPr marL="0" indent="0">
              <a:buNone/>
            </a:pPr>
            <a:r>
              <a:rPr lang="ru-RU" dirty="0"/>
              <a:t>– Что ты делаешь?</a:t>
            </a:r>
          </a:p>
          <a:p>
            <a:pPr marL="0" indent="0">
              <a:buNone/>
            </a:pPr>
            <a:r>
              <a:rPr lang="ru-RU" dirty="0"/>
              <a:t>– Не видишь, занимаюсь тяжёлой, никому не нужной работой. </a:t>
            </a:r>
          </a:p>
          <a:p>
            <a:pPr marL="0" indent="0">
              <a:buNone/>
            </a:pPr>
            <a:r>
              <a:rPr lang="ru-RU" dirty="0"/>
              <a:t>С этим же вопросом путник обратился ко второму и получил ответ:</a:t>
            </a:r>
          </a:p>
          <a:p>
            <a:pPr marL="0" indent="0">
              <a:buNone/>
            </a:pPr>
            <a:r>
              <a:rPr lang="ru-RU" dirty="0"/>
              <a:t>– Деньги зарабатываю. </a:t>
            </a:r>
          </a:p>
          <a:p>
            <a:pPr marL="0" indent="0">
              <a:buNone/>
            </a:pPr>
            <a:r>
              <a:rPr lang="ru-RU" dirty="0"/>
              <a:t>А третий на этот же вопрос ответил:</a:t>
            </a:r>
          </a:p>
          <a:p>
            <a:pPr marL="0" indent="0">
              <a:buNone/>
            </a:pPr>
            <a:r>
              <a:rPr lang="ru-RU" dirty="0"/>
              <a:t>– Строю собор!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B2338FB-47DB-0430-6363-0E06BDB73B88}"/>
              </a:ext>
            </a:extLst>
          </p:cNvPr>
          <p:cNvSpPr txBox="1"/>
          <p:nvPr/>
        </p:nvSpPr>
        <p:spPr>
          <a:xfrm>
            <a:off x="838200" y="1357875"/>
            <a:ext cx="10590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/>
              <a:t>Как вы понимаете притчу?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/>
              <a:t>Кто из этих работников, на ваш взгляд, является человеком творческим?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326DC19-1E0D-C360-FEEE-1F31DF7D4E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9375" y="2953202"/>
            <a:ext cx="4632663" cy="3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2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9916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92D050"/>
                </a:solidFill>
              </a:rPr>
              <a:t>Главный вопрос- </a:t>
            </a:r>
            <a:endParaRPr lang="ru-RU" b="1" i="1" dirty="0">
              <a:solidFill>
                <a:srgbClr val="92D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697865"/>
            <a:ext cx="8869680" cy="1222375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« Возможна ли жизнь человека вне культуры»?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312605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Вывод: </a:t>
            </a:r>
          </a:p>
          <a:p>
            <a:r>
              <a:rPr lang="ru-RU" sz="3200" dirty="0" smtClean="0"/>
              <a:t>Вне </a:t>
            </a:r>
            <a:r>
              <a:rPr lang="ru-RU" sz="3200" dirty="0"/>
              <a:t>культуры жизнь человека невозможна. По отношению к культуре человек выступает в двух качествах. С одной стороны, он творит культуру: создает материальные ценности, совершает научные открытия, устанавливает традиции и обычаи. С другой стороны, он усваивает созданную раннее культуру: использует различные материальные ценности, приобщается к принятым в обществе традициям, обычаям, нормам поведения. Человек – одновременно и творец, и носитель культуры.</a:t>
            </a:r>
          </a:p>
        </p:txBody>
      </p:sp>
    </p:spTree>
    <p:extLst>
      <p:ext uri="{BB962C8B-B14F-4D97-AF65-F5344CB8AC3E}">
        <p14:creationId xmlns:p14="http://schemas.microsoft.com/office/powerpoint/2010/main" val="223375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Galina\Desktop\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96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626779428_7-kartinkin-com-p-moral-art-art-krasivo-7.jpg (1400×7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9945"/>
            <a:ext cx="12192000" cy="517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722473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/>
              <a:t>Домашнее задание: </a:t>
            </a:r>
            <a:r>
              <a:rPr lang="ru-RU" b="1" i="1" u="sng" dirty="0" smtClean="0"/>
              <a:t>написать характеристику творческих и не творческих людей в тетрадь по образцу ниже⌂</a:t>
            </a:r>
            <a:r>
              <a:rPr lang="ru-RU" b="1" i="1" u="sng" dirty="0" smtClean="0">
                <a:sym typeface="Wingdings"/>
              </a:rPr>
              <a:t>.</a:t>
            </a:r>
            <a:endParaRPr lang="ru-RU" b="1" i="1" u="sng" dirty="0"/>
          </a:p>
        </p:txBody>
      </p:sp>
    </p:spTree>
    <p:extLst>
      <p:ext uri="{BB962C8B-B14F-4D97-AF65-F5344CB8AC3E}">
        <p14:creationId xmlns:p14="http://schemas.microsoft.com/office/powerpoint/2010/main" val="321334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A028A7-FCA1-A7C7-DB7A-4E976D900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502"/>
            <a:ext cx="10515600" cy="1325563"/>
          </a:xfrm>
        </p:spPr>
        <p:txBody>
          <a:bodyPr/>
          <a:lstStyle/>
          <a:p>
            <a:r>
              <a:rPr lang="ru-RU" dirty="0"/>
              <a:t>Что характеризует творческих/нетворческих людей?</a:t>
            </a:r>
          </a:p>
        </p:txBody>
      </p:sp>
      <p:sp>
        <p:nvSpPr>
          <p:cNvPr id="4" name="Стрелка: вниз 3">
            <a:extLst>
              <a:ext uri="{FF2B5EF4-FFF2-40B4-BE49-F238E27FC236}">
                <a16:creationId xmlns="" xmlns:a16="http://schemas.microsoft.com/office/drawing/2014/main" id="{83CCA7B1-28B0-60FF-8172-258841E534EF}"/>
              </a:ext>
            </a:extLst>
          </p:cNvPr>
          <p:cNvSpPr/>
          <p:nvPr/>
        </p:nvSpPr>
        <p:spPr>
          <a:xfrm>
            <a:off x="6436312" y="1943302"/>
            <a:ext cx="2565646" cy="3320248"/>
          </a:xfrm>
          <a:prstGeom prst="downArrow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верх 4">
            <a:extLst>
              <a:ext uri="{FF2B5EF4-FFF2-40B4-BE49-F238E27FC236}">
                <a16:creationId xmlns="" xmlns:a16="http://schemas.microsoft.com/office/drawing/2014/main" id="{69DA5D30-F2E0-239E-BCB6-89C2E0BEDCBA}"/>
              </a:ext>
            </a:extLst>
          </p:cNvPr>
          <p:cNvSpPr/>
          <p:nvPr/>
        </p:nvSpPr>
        <p:spPr>
          <a:xfrm>
            <a:off x="2124721" y="3153962"/>
            <a:ext cx="2663301" cy="3444536"/>
          </a:xfrm>
          <a:prstGeom prst="upArrow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C4F4FAA-99A1-ABD6-F800-815679635976}"/>
              </a:ext>
            </a:extLst>
          </p:cNvPr>
          <p:cNvSpPr txBox="1"/>
          <p:nvPr/>
        </p:nvSpPr>
        <p:spPr>
          <a:xfrm>
            <a:off x="3087039" y="4039340"/>
            <a:ext cx="738664" cy="235588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3600" dirty="0"/>
              <a:t>Творческий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9D653D8-A402-49B4-0C9A-479B44145B31}"/>
              </a:ext>
            </a:extLst>
          </p:cNvPr>
          <p:cNvSpPr txBox="1"/>
          <p:nvPr/>
        </p:nvSpPr>
        <p:spPr>
          <a:xfrm>
            <a:off x="7349803" y="1954399"/>
            <a:ext cx="738664" cy="282491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3600" dirty="0"/>
              <a:t>Нетворческий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27461458-AE9C-5C36-7F83-74D378AC1E13}"/>
              </a:ext>
            </a:extLst>
          </p:cNvPr>
          <p:cNvSpPr/>
          <p:nvPr/>
        </p:nvSpPr>
        <p:spPr>
          <a:xfrm>
            <a:off x="1711908" y="2041356"/>
            <a:ext cx="3488925" cy="981491"/>
          </a:xfrm>
          <a:prstGeom prst="ellipse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CAD498E9-7FE5-4A04-7F88-6E09B134CDB8}"/>
              </a:ext>
            </a:extLst>
          </p:cNvPr>
          <p:cNvSpPr/>
          <p:nvPr/>
        </p:nvSpPr>
        <p:spPr>
          <a:xfrm>
            <a:off x="6096000" y="5511384"/>
            <a:ext cx="3488925" cy="981491"/>
          </a:xfrm>
          <a:prstGeom prst="ellipse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44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662</Words>
  <Application>Microsoft Office PowerPoint</Application>
  <PresentationFormat>Произвольный</PresentationFormat>
  <Paragraphs>67</Paragraphs>
  <Slides>22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Сформулируйте тему урока самостоятельно  и запишите её в тетрадь.</vt:lpstr>
      <vt:lpstr>Презентация PowerPoint</vt:lpstr>
      <vt:lpstr>На какой главный вопрос предстоит ответить- </vt:lpstr>
      <vt:lpstr> Когда выдающегося английского учёного Исаака Ньютона поздравляли с великим научным открытием, он скромно заметил: «Я подобен карлику, который встал на плечи гигантов-предшественников и только потому смог заглянуть чуть дальше, чем они». </vt:lpstr>
      <vt:lpstr>Презентация PowerPoint</vt:lpstr>
      <vt:lpstr>Важной частью культуры является-нравственность. Это правила жизни людей, которые передавались из поколения в поколения в обычаях, пословицах, сказках.</vt:lpstr>
      <vt:lpstr>Презентация PowerPoint</vt:lpstr>
      <vt:lpstr> Обратимся к сказке одного из коренного малочисленного народа Дальнего Востока, проживающего по берегам Амура и его притоков Уссури и Сунгари в России и Китае. Называется она «Айога»,но перед тем узнаем, кто такие нанайцы.  </vt:lpstr>
      <vt:lpstr>Презентация PowerPoint</vt:lpstr>
      <vt:lpstr>Сравните двух девочек из сказки. Чем они отличаются? Обратите внимание на то,что портретная характеристика есть только у Айоги. Автор не описывает внешность соседской девочки. Мы можем оценивать её только по поступкам. Попробуем описать её характер.</vt:lpstr>
      <vt:lpstr>Презентация PowerPoint</vt:lpstr>
      <vt:lpstr>Как приучить себя совершать только добрые поступки? Как не делать зла? На все эти вопросы отвечает этика.</vt:lpstr>
      <vt:lpstr>Вклад каждого человека в развитие культуры различен. Это зависит от его таланта, способностей, упорства.</vt:lpstr>
      <vt:lpstr>Что изображено на рисунках? Дайте определение одним словом.</vt:lpstr>
      <vt:lpstr>Какое определение дано в описании? Чего в нем не хватает?</vt:lpstr>
      <vt:lpstr>Прочитайте притчу</vt:lpstr>
      <vt:lpstr>Главный вопрос- </vt:lpstr>
      <vt:lpstr>Презентация PowerPoint</vt:lpstr>
      <vt:lpstr>Домашнее задание: написать характеристику творческих и не творческих людей в тетрадь по образцу ниже⌂.</vt:lpstr>
      <vt:lpstr>Что характеризует творческих/нетворческих людей?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Пользователь Windows</cp:lastModifiedBy>
  <cp:revision>24</cp:revision>
  <dcterms:created xsi:type="dcterms:W3CDTF">2023-01-30T10:21:16Z</dcterms:created>
  <dcterms:modified xsi:type="dcterms:W3CDTF">2024-01-09T13:36:10Z</dcterms:modified>
</cp:coreProperties>
</file>