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65" r:id="rId3"/>
    <p:sldId id="258" r:id="rId4"/>
    <p:sldId id="256" r:id="rId5"/>
    <p:sldId id="262" r:id="rId6"/>
    <p:sldId id="278" r:id="rId7"/>
    <p:sldId id="266" r:id="rId8"/>
    <p:sldId id="263" r:id="rId9"/>
    <p:sldId id="267" r:id="rId10"/>
    <p:sldId id="276" r:id="rId11"/>
    <p:sldId id="269" r:id="rId12"/>
    <p:sldId id="270" r:id="rId13"/>
    <p:sldId id="273" r:id="rId14"/>
    <p:sldId id="274" r:id="rId15"/>
    <p:sldId id="275" r:id="rId16"/>
    <p:sldId id="261" r:id="rId17"/>
    <p:sldId id="271" r:id="rId18"/>
    <p:sldId id="27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D5BB8-CD34-464C-A673-4E7195CDA728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7F0D49-204E-456E-BCC7-43DA6410980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72D5BB8-CD34-464C-A673-4E7195CDA728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6A7F0D49-204E-456E-BCC7-43DA64109802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D5BB8-CD34-464C-A673-4E7195CDA728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F0D49-204E-456E-BCC7-43DA6410980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D5BB8-CD34-464C-A673-4E7195CDA728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F0D49-204E-456E-BCC7-43DA6410980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F0D49-204E-456E-BCC7-43DA6410980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D5BB8-CD34-464C-A673-4E7195CDA728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D5BB8-CD34-464C-A673-4E7195CDA728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F0D49-204E-456E-BCC7-43DA6410980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D5BB8-CD34-464C-A673-4E7195CDA728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F0D49-204E-456E-BCC7-43DA641098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72D5BB8-CD34-464C-A673-4E7195CDA728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A7F0D49-204E-456E-BCC7-43DA6410980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D5BB8-CD34-464C-A673-4E7195CDA728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7F0D49-204E-456E-BCC7-43DA6410980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D5BB8-CD34-464C-A673-4E7195CDA728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F0D49-204E-456E-BCC7-43DA641098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D5BB8-CD34-464C-A673-4E7195CDA728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F0D49-204E-456E-BCC7-43DA641098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72D5BB8-CD34-464C-A673-4E7195CDA728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6A7F0D49-204E-456E-BCC7-43DA64109802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clever-lab.pro/mod/page/view.php?id=3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152400"/>
            <a:ext cx="3858588" cy="6300936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chemeClr val="bg2">
                    <a:lumMod val="75000"/>
                  </a:schemeClr>
                </a:solidFill>
                <a:effectLst/>
              </a:rPr>
              <a:t>Народ, не знающий своего прошлого, не имеет будущего</a:t>
            </a:r>
            <a:r>
              <a:rPr lang="ru-RU" b="1" i="1" dirty="0" smtClean="0">
                <a:solidFill>
                  <a:schemeClr val="bg2">
                    <a:lumMod val="75000"/>
                  </a:schemeClr>
                </a:solidFill>
                <a:effectLst/>
              </a:rPr>
              <a:t>.</a:t>
            </a:r>
            <a:br>
              <a:rPr lang="ru-RU" b="1" i="1" dirty="0" smtClean="0">
                <a:solidFill>
                  <a:schemeClr val="bg2">
                    <a:lumMod val="75000"/>
                  </a:schemeClr>
                </a:solidFill>
                <a:effectLst/>
              </a:rPr>
            </a:br>
            <a:r>
              <a:rPr lang="ru-RU" b="1" i="1" dirty="0" smtClean="0">
                <a:solidFill>
                  <a:schemeClr val="bg2">
                    <a:lumMod val="75000"/>
                  </a:schemeClr>
                </a:solidFill>
                <a:effectLst/>
              </a:rPr>
              <a:t>М.В. Ломоносов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 descr="https://sun9-76.userapi.com/impg/yABt9YW7Tk5Qs_P8d9myecXqsLudxOF_koRd3A/jfm_vSh5Zyc.jpg?size=800x800&amp;quality=95&amp;sign=418bee5ad3d44b82bbd8241e4bc3c965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88640"/>
            <a:ext cx="5184576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52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3394720" cy="6300936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bg2">
                    <a:lumMod val="75000"/>
                  </a:schemeClr>
                </a:solidFill>
                <a:effectLst/>
              </a:rPr>
              <a:t>Тот, кто не знает прошлого, не знает ни настоящего,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  <a:effectLst/>
              </a:rPr>
              <a:t/>
            </a:r>
            <a:br>
              <a:rPr lang="ru-RU" dirty="0">
                <a:solidFill>
                  <a:schemeClr val="bg2">
                    <a:lumMod val="75000"/>
                  </a:schemeClr>
                </a:solidFill>
                <a:effectLst/>
              </a:rPr>
            </a:br>
            <a:r>
              <a:rPr lang="ru-RU" b="1" i="1" dirty="0">
                <a:solidFill>
                  <a:schemeClr val="bg2">
                    <a:lumMod val="75000"/>
                  </a:schemeClr>
                </a:solidFill>
                <a:effectLst/>
              </a:rPr>
              <a:t>ни будущего, ни самого себя. </a:t>
            </a:r>
            <a:br>
              <a:rPr lang="ru-RU" b="1" i="1" dirty="0">
                <a:solidFill>
                  <a:schemeClr val="bg2">
                    <a:lumMod val="75000"/>
                  </a:schemeClr>
                </a:solidFill>
                <a:effectLst/>
              </a:rPr>
            </a:br>
            <a:r>
              <a:rPr lang="ru-RU" b="1" i="1" dirty="0">
                <a:solidFill>
                  <a:schemeClr val="bg2">
                    <a:lumMod val="75000"/>
                  </a:schemeClr>
                </a:solidFill>
                <a:effectLst/>
              </a:rPr>
              <a:t>Вольтер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  <a:effectLst/>
              </a:rPr>
              <a:t/>
            </a:r>
            <a:br>
              <a:rPr lang="ru-RU" dirty="0">
                <a:solidFill>
                  <a:schemeClr val="bg2">
                    <a:lumMod val="75000"/>
                  </a:schemeClr>
                </a:solidFill>
                <a:effectLst/>
              </a:rPr>
            </a:b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3074" name="Picture 2" descr="https://litpr.ru/wp-content/uploads/fr_ma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32656"/>
            <a:ext cx="4939693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154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196752"/>
            <a:ext cx="4978896" cy="4899248"/>
          </a:xfrm>
        </p:spPr>
        <p:txBody>
          <a:bodyPr>
            <a:normAutofit/>
          </a:bodyPr>
          <a:lstStyle/>
          <a:p>
            <a:r>
              <a:rPr lang="ru-RU" sz="2800" dirty="0"/>
              <a:t>Давайте вспомним, что же такое история.</a:t>
            </a:r>
            <a:br>
              <a:rPr lang="ru-RU" sz="2800" dirty="0"/>
            </a:br>
            <a:r>
              <a:rPr lang="ru-RU" sz="2800" dirty="0"/>
              <a:t>История — наука, исследующая прошлое, реальные факты и закономерности </a:t>
            </a:r>
            <a:r>
              <a:rPr lang="ru-RU" sz="2800" dirty="0" smtClean="0"/>
              <a:t>исторических </a:t>
            </a:r>
            <a:r>
              <a:rPr lang="ru-RU" sz="2800" dirty="0"/>
              <a:t>событий, эволюцию общества </a:t>
            </a:r>
            <a:r>
              <a:rPr lang="ru-RU" sz="2800" dirty="0" err="1" smtClean="0"/>
              <a:t>итд</a:t>
            </a:r>
            <a:r>
              <a:rPr lang="ru-RU" sz="2800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568952" cy="1152128"/>
          </a:xfrm>
        </p:spPr>
        <p:txBody>
          <a:bodyPr>
            <a:normAutofit/>
          </a:bodyPr>
          <a:lstStyle/>
          <a:p>
            <a:r>
              <a:rPr lang="ru-RU" sz="2400" dirty="0">
                <a:effectLst/>
              </a:rPr>
              <a:t> </a:t>
            </a: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effectLst/>
              </a:rPr>
              <a:t>О чем мы будем говорить на уроке?</a:t>
            </a: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endParaRPr lang="ru-RU" sz="2400" dirty="0">
              <a:effectLst/>
            </a:endParaRPr>
          </a:p>
        </p:txBody>
      </p:sp>
      <p:pic>
        <p:nvPicPr>
          <p:cNvPr id="1026" name="Picture 2" descr="https://ruprinters.ru/upload/iblock/e34/e34f65c8766fa031e048a60f2fd7a6e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196752"/>
            <a:ext cx="3672408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350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Историческая память как духовно-нравственная ценность.</a:t>
            </a:r>
            <a:endParaRPr lang="ru-RU" dirty="0"/>
          </a:p>
        </p:txBody>
      </p:sp>
      <p:pic>
        <p:nvPicPr>
          <p:cNvPr id="1026" name="Picture 2" descr="https://clever-lab.pro/pluginfile.php/66051/mod_glossary/entry/172/lori-0002508337-bigww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645024"/>
            <a:ext cx="4608512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9430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72000"/>
          </a:xfrm>
        </p:spPr>
        <p:txBody>
          <a:bodyPr>
            <a:normAutofit/>
          </a:bodyPr>
          <a:lstStyle/>
          <a:p>
            <a:pPr fontAlgn="base"/>
            <a:r>
              <a:rPr lang="ru-RU" dirty="0" smtClean="0"/>
              <a:t>Если сжать лист бумаги, а потом его расправить, то  на нем </a:t>
            </a:r>
            <a:r>
              <a:rPr lang="ru-RU" dirty="0"/>
              <a:t>останутся </a:t>
            </a:r>
            <a:r>
              <a:rPr lang="ru-RU" dirty="0" smtClean="0"/>
              <a:t>складки. И  </a:t>
            </a:r>
            <a:r>
              <a:rPr lang="ru-RU" dirty="0"/>
              <a:t>если вы сожмете его вторично – часть складок ляжет по прежним складкам: бумага «обладает памятью»…</a:t>
            </a:r>
          </a:p>
          <a:p>
            <a:pPr fontAlgn="base"/>
            <a:r>
              <a:rPr lang="ru-RU" dirty="0"/>
              <a:t>Памятью обладают отдельные растения, камень, на котором остаются следы его происхождения и движения в ледниковый период, стекло, вода и т.д.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795264"/>
          </a:xfrm>
        </p:spPr>
        <p:txBody>
          <a:bodyPr>
            <a:normAutofit fontScale="90000"/>
          </a:bodyPr>
          <a:lstStyle/>
          <a:p>
            <a:r>
              <a:rPr lang="ru-RU" u="sng" dirty="0">
                <a:effectLst/>
              </a:rPr>
              <a:t>Память – одно из важнейших свойств бытия, любого бытия: материального, духовного, человеческого…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2370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Принято примитивно делить время на прошедшее, настоящее и будущее. Но благодаря памяти прошедшее входит в настоящее, а будущее как бы предугадывается настоящим, соединенным с прошедшим.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09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72000"/>
          </a:xfrm>
        </p:spPr>
        <p:txBody>
          <a:bodyPr>
            <a:normAutofit lnSpcReduction="10000"/>
          </a:bodyPr>
          <a:lstStyle/>
          <a:p>
            <a:pPr fontAlgn="base"/>
            <a:r>
              <a:rPr lang="ru-RU" dirty="0"/>
              <a:t>Память – преодоление времени, преодоление смерти.</a:t>
            </a:r>
          </a:p>
          <a:p>
            <a:pPr fontAlgn="base"/>
            <a:r>
              <a:rPr lang="ru-RU" dirty="0"/>
              <a:t>В этом величайшее нравственное значение памяти. «Беспамятный» — это прежде всего человек неблагодарный, безответственный, а следовательно, и неспособный на добрые, бескорыстные поступки.</a:t>
            </a:r>
          </a:p>
          <a:p>
            <a:pPr fontAlgn="base"/>
            <a:r>
              <a:rPr lang="ru-RU" dirty="0" smtClean="0"/>
              <a:t>……</a:t>
            </a:r>
            <a:r>
              <a:rPr lang="ru-RU" dirty="0"/>
              <a:t>Без памяти нет совести.</a:t>
            </a:r>
          </a:p>
          <a:p>
            <a:pPr fontAlgn="base"/>
            <a:r>
              <a:rPr lang="ru-RU" dirty="0"/>
              <a:t>&lt;…&gt; Хранить память, беречь память – это наш нравственный долг перед самими собой и перед потомками. Память – наше богатство».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194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152400"/>
            <a:ext cx="3528392" cy="6300936"/>
          </a:xfrm>
        </p:spPr>
        <p:txBody>
          <a:bodyPr>
            <a:normAutofit/>
          </a:bodyPr>
          <a:lstStyle/>
          <a:p>
            <a:r>
              <a:rPr lang="ru-RU" sz="3200" u="sng" dirty="0">
                <a:effectLst/>
              </a:rPr>
              <a:t>Память и знание прошлого наполняют мир, делают его интересным, значительным, одухотворенным. </a:t>
            </a:r>
            <a:r>
              <a:rPr lang="ru-RU" sz="3200" u="sng" dirty="0" smtClean="0">
                <a:effectLst/>
              </a:rPr>
              <a:t/>
            </a:r>
            <a:br>
              <a:rPr lang="ru-RU" sz="3200" u="sng" dirty="0" smtClean="0">
                <a:effectLst/>
              </a:rPr>
            </a:br>
            <a:endParaRPr lang="ru-RU" sz="3200" dirty="0">
              <a:effectLst/>
            </a:endParaRPr>
          </a:p>
        </p:txBody>
      </p:sp>
      <p:pic>
        <p:nvPicPr>
          <p:cNvPr id="5" name="Picture 2" descr="https://clever-lab.pro/pluginfile.php/66051/mod_glossary/entry/172/lori-0028542830-bigww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60648"/>
            <a:ext cx="5040561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8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1"/>
          <p:cNvSpPr txBox="1">
            <a:spLocks/>
          </p:cNvSpPr>
          <p:nvPr/>
        </p:nvSpPr>
        <p:spPr>
          <a:xfrm>
            <a:off x="457200" y="2852936"/>
            <a:ext cx="8229600" cy="367240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05840" indent="-228600" algn="l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5" name="Picture 1" descr="https://clever-lab.pro/pluginfile.php/66051/mod_glossary/entry/172/lori-0002508337-bigww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84" y="260649"/>
            <a:ext cx="842129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323528" y="3176736"/>
            <a:ext cx="8229600" cy="334860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Если </a:t>
            </a:r>
            <a:r>
              <a:rPr lang="ru-RU" sz="2400" dirty="0">
                <a:solidFill>
                  <a:schemeClr val="bg1"/>
                </a:solidFill>
              </a:rPr>
              <a:t>посмотреть тексты, которые дошли до наших дней 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мы увидим, что все вопросы, </a:t>
            </a:r>
            <a:r>
              <a:rPr lang="ru-RU" sz="2400" dirty="0" smtClean="0">
                <a:solidFill>
                  <a:schemeClr val="bg1"/>
                </a:solidFill>
              </a:rPr>
              <a:t>терзавшие человека</a:t>
            </a:r>
            <a:r>
              <a:rPr lang="ru-RU" sz="2400" dirty="0">
                <a:solidFill>
                  <a:schemeClr val="bg1"/>
                </a:solidFill>
              </a:rPr>
              <a:t>, можно разделить на два типа: вопросы практические и вопросы о смысле бытия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Первая группа – это н</a:t>
            </a:r>
            <a:r>
              <a:rPr lang="ru-RU" sz="2400" dirty="0" smtClean="0">
                <a:solidFill>
                  <a:schemeClr val="bg1"/>
                </a:solidFill>
              </a:rPr>
              <a:t>еобходимость </a:t>
            </a:r>
            <a:r>
              <a:rPr lang="ru-RU" sz="2400" dirty="0">
                <a:solidFill>
                  <a:schemeClr val="bg1"/>
                </a:solidFill>
              </a:rPr>
              <a:t>решать практические вопросы 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  <a:r>
              <a:rPr lang="ru-RU" sz="2400" dirty="0">
                <a:solidFill>
                  <a:schemeClr val="bg1"/>
                </a:solidFill>
              </a:rPr>
              <a:t>(</a:t>
            </a:r>
            <a:r>
              <a:rPr lang="ru-RU" sz="2400" dirty="0" smtClean="0">
                <a:solidFill>
                  <a:schemeClr val="bg1"/>
                </a:solidFill>
              </a:rPr>
              <a:t>Как </a:t>
            </a:r>
            <a:r>
              <a:rPr lang="ru-RU" sz="2400" dirty="0">
                <a:solidFill>
                  <a:schemeClr val="bg1"/>
                </a:solidFill>
              </a:rPr>
              <a:t>доить корову, как ухаживать за больным, как выращивать хлеб, как воспитывать </a:t>
            </a:r>
            <a:r>
              <a:rPr lang="ru-RU" sz="2400" dirty="0" smtClean="0">
                <a:solidFill>
                  <a:schemeClr val="bg1"/>
                </a:solidFill>
              </a:rPr>
              <a:t>ребенка).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Чтобы </a:t>
            </a:r>
            <a:r>
              <a:rPr lang="ru-RU" sz="2400" dirty="0">
                <a:solidFill>
                  <a:schemeClr val="bg1"/>
                </a:solidFill>
              </a:rPr>
              <a:t>выжить в этом суровом мире, человеку достаточно такой практической информации. 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69397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5368" y="2924944"/>
            <a:ext cx="835292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Мы </a:t>
            </a:r>
            <a:r>
              <a:rPr lang="ru-RU" sz="2800" dirty="0">
                <a:solidFill>
                  <a:schemeClr val="bg1"/>
                </a:solidFill>
              </a:rPr>
              <a:t>уже </a:t>
            </a:r>
            <a:r>
              <a:rPr lang="ru-RU" sz="2800" dirty="0" smtClean="0">
                <a:solidFill>
                  <a:schemeClr val="bg1"/>
                </a:solidFill>
              </a:rPr>
              <a:t>узнали</a:t>
            </a:r>
            <a:r>
              <a:rPr lang="ru-RU" sz="2800" dirty="0">
                <a:solidFill>
                  <a:schemeClr val="bg1"/>
                </a:solidFill>
              </a:rPr>
              <a:t>, что человек является не просто живым существом, а существом духовно-нравственным. Это значит, что его волнуют не только практические вопросы, но и проблемы другого плана. И самая главная из них — вопрос смысла.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Можно легко заметить</a:t>
            </a:r>
            <a:r>
              <a:rPr lang="ru-RU" sz="2800" dirty="0">
                <a:solidFill>
                  <a:schemeClr val="bg1"/>
                </a:solidFill>
              </a:rPr>
              <a:t>, наблюдая за собой, как трудно делать любое дело, когда ты не понимаешь, зачем и для чего его совершаешь.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/>
          </a:p>
        </p:txBody>
      </p:sp>
      <p:pic>
        <p:nvPicPr>
          <p:cNvPr id="5" name="Picture 1" descr="https://clever-lab.pro/pluginfile.php/66051/mod_glossary/entry/172/lori-0002508337-bigww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68" y="404664"/>
            <a:ext cx="842129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188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0392" y="260648"/>
            <a:ext cx="847256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Историю творит общество. А точнее — люди, которые при этом опираются на духовно-нравственные </a:t>
            </a:r>
            <a:r>
              <a:rPr lang="ru-RU" sz="21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ценности.</a:t>
            </a:r>
          </a:p>
          <a:p>
            <a:r>
              <a:rPr lang="ru-RU" sz="21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1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Вы уже знаете </a:t>
            </a:r>
            <a:r>
              <a:rPr lang="ru-RU" sz="21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из наших предыдущих бесед, </a:t>
            </a:r>
            <a:r>
              <a:rPr lang="ru-RU" sz="21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духовно-нравственные </a:t>
            </a:r>
            <a:r>
              <a:rPr lang="ru-RU" sz="21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ценности прививаются человеку, прежде всего, в семье. </a:t>
            </a:r>
            <a:endParaRPr lang="ru-RU" sz="2100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ru-RU" sz="21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 </a:t>
            </a:r>
            <a:r>
              <a:rPr lang="ru-RU" sz="21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еще семья является главным источником знаний об окружающем мире и жизни в нем. </a:t>
            </a:r>
            <a:endParaRPr lang="ru-RU" sz="2100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ru-RU" sz="21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Конечно </a:t>
            </a:r>
            <a:r>
              <a:rPr lang="ru-RU" sz="21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же, уже на протяжении нескольких поколений почти каждый взрослый житель России в прошлом ходил в детский сад и школу, окончил ВУЗ, после чего много лет работал и оттачивал свои профессиональные навыки. </a:t>
            </a:r>
            <a:endParaRPr lang="ru-RU" sz="2100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ru-RU" sz="21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Но</a:t>
            </a:r>
            <a:r>
              <a:rPr lang="ru-RU" sz="21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несмотря на это, именно в семье он получил тот жизненный импульс и те базовые знания, которые помогли потом ему полностью раскрыться как человеку.</a:t>
            </a:r>
          </a:p>
          <a:p>
            <a:r>
              <a:rPr lang="ru-RU" sz="21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Передача опыта, знаний и ценностей от поколения к поколению называется преемственностью.</a:t>
            </a:r>
          </a:p>
        </p:txBody>
      </p:sp>
    </p:spTree>
    <p:extLst>
      <p:ext uri="{BB962C8B-B14F-4D97-AF65-F5344CB8AC3E}">
        <p14:creationId xmlns:p14="http://schemas.microsoft.com/office/powerpoint/2010/main" val="381786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88640"/>
            <a:ext cx="86409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Например, как тебе уже наверняка приходилось замечать, в нашей стране с огромным уважением и трепетом относятся ко Дню Победы.</a:t>
            </a:r>
          </a:p>
          <a:p>
            <a:r>
              <a:rPr lang="ru-RU" sz="2000" dirty="0"/>
              <a:t>Этот праздник имеет очень важное значение для всех нас. В ту страшную войну весь наш народ не просто победил фашистов, которые хотели завоевать нашу землю и уничтожить ее население. Кроме достигнутой Победы, наши предки показали еще и пример чрезвычайно крепкого единства, высочайшего мужества и беспримерного героизма. Показали так же, как делали это в течение многих веков наши предки </a:t>
            </a:r>
            <a:r>
              <a:rPr lang="ru-RU" sz="2000" dirty="0" smtClean="0"/>
              <a:t>,грудью </a:t>
            </a:r>
            <a:r>
              <a:rPr lang="ru-RU" sz="2000" dirty="0"/>
              <a:t>вставая на защиту Родины.</a:t>
            </a:r>
          </a:p>
        </p:txBody>
      </p:sp>
      <p:pic>
        <p:nvPicPr>
          <p:cNvPr id="5" name="Picture 4" descr="https://clever-lab.pro/pluginfile.php/66051/mod_glossary/entry/172/lori-0027424462-bigww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050962"/>
            <a:ext cx="8712968" cy="3529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37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58" y="7962"/>
            <a:ext cx="4104456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Губительная ложь.</a:t>
            </a:r>
            <a:endParaRPr lang="ru-RU" b="1" dirty="0"/>
          </a:p>
          <a:p>
            <a:r>
              <a:rPr lang="ru-RU" dirty="0"/>
              <a:t>Как живая память о прошлом и его осмысление в настоящем помогают строить гармоничное общество и процветающую страну, так и неправильная трактовка истории может повлечь </a:t>
            </a:r>
            <a:r>
              <a:rPr lang="ru-RU" dirty="0" smtClean="0"/>
              <a:t>катастрофические </a:t>
            </a:r>
            <a:r>
              <a:rPr lang="ru-RU" dirty="0"/>
              <a:t>последствия.</a:t>
            </a:r>
          </a:p>
          <a:p>
            <a:r>
              <a:rPr lang="ru-RU" dirty="0" smtClean="0"/>
              <a:t>Россия </a:t>
            </a:r>
            <a:r>
              <a:rPr lang="ru-RU" dirty="0"/>
              <a:t>знала такие </a:t>
            </a:r>
            <a:r>
              <a:rPr lang="ru-RU" dirty="0" smtClean="0"/>
              <a:t>периоды. Люди </a:t>
            </a:r>
            <a:r>
              <a:rPr lang="ru-RU" dirty="0"/>
              <a:t>сознательно забывали свое прошлое, либо, </a:t>
            </a:r>
            <a:r>
              <a:rPr lang="ru-RU" dirty="0" smtClean="0"/>
              <a:t>пытались </a:t>
            </a:r>
            <a:r>
              <a:rPr lang="ru-RU" dirty="0"/>
              <a:t>по-другому посмотреть на него. </a:t>
            </a:r>
            <a:endParaRPr lang="ru-RU" dirty="0" smtClean="0"/>
          </a:p>
          <a:p>
            <a:r>
              <a:rPr lang="ru-RU" dirty="0" smtClean="0"/>
              <a:t>Например в </a:t>
            </a:r>
            <a:r>
              <a:rPr lang="ru-RU" dirty="0"/>
              <a:t>1991 году большое государство под названием </a:t>
            </a:r>
            <a:r>
              <a:rPr lang="ru-RU" dirty="0" smtClean="0"/>
              <a:t>СССР распалось </a:t>
            </a:r>
            <a:r>
              <a:rPr lang="ru-RU" dirty="0"/>
              <a:t>на пятнадцать отдельных республик. Самой большой из них была Россия. В наследие от распавшегося государства нашей стране достались богатая экономика, </a:t>
            </a:r>
            <a:r>
              <a:rPr lang="ru-RU" dirty="0" smtClean="0"/>
              <a:t>заводы </a:t>
            </a:r>
            <a:r>
              <a:rPr lang="ru-RU" dirty="0"/>
              <a:t>и фабрики, развитая сеть больниц и школ, обширные залежи полезных ископаемых. </a:t>
            </a:r>
            <a:r>
              <a:rPr lang="ru-RU" dirty="0" smtClean="0"/>
              <a:t>Но, </a:t>
            </a:r>
            <a:r>
              <a:rPr lang="ru-RU" dirty="0"/>
              <a:t>на долгие годы народ России оказался в </a:t>
            </a:r>
            <a:r>
              <a:rPr lang="ru-RU" dirty="0" smtClean="0"/>
              <a:t>бедственном </a:t>
            </a:r>
            <a:r>
              <a:rPr lang="ru-RU" dirty="0"/>
              <a:t>положении — и моральном, и духовном.</a:t>
            </a:r>
          </a:p>
        </p:txBody>
      </p:sp>
      <p:pic>
        <p:nvPicPr>
          <p:cNvPr id="5" name="Picture 3" descr="https://clever-lab.pro/pluginfile.php/66051/mod_glossary/entry/172/lori-0005773059-bigww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847" y="0"/>
            <a:ext cx="5004153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28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2" y="197989"/>
            <a:ext cx="85689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Э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то положение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было вызвано усилиями нескольких десятков нечестных людей, пожелавших обогатиться за счет народа и присвоить себе общественное достояние. Одним из способов достичь своего 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было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так называемое переписывание истории. На телевидении, по радио, в газетах и даже в учебниках стала появляться 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информация,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что якобы прошлое нашей страны было другим. Нам нечем гордиться, нечего ценить, нечего беречь. А достижения, которые нам перешли от наших предков, — это и не достижение 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вовсе.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Наши противники на самом деле являются нашими друзьями, а наши 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друзья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, оказывается, - злейшие враги.</a:t>
            </a:r>
          </a:p>
          <a:p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Нетрудно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будет догадаться и представить, что чувствовали в те времена люди, которым пытались навязать такое искаженное видение собственной истории. Многие 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находились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в подавленном состоянии, некоторые уехали за границу, некоторые 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так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и не смогли больше найти в себе силы продолжать трудиться дальше ради процветания собственной Родины.</a:t>
            </a:r>
          </a:p>
          <a:p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К счастью, 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наше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общество вышло из этого глубокого кризиса, а граждане смогли разобраться в том, где ложь, а где истина. </a:t>
            </a:r>
          </a:p>
        </p:txBody>
      </p:sp>
    </p:spTree>
    <p:extLst>
      <p:ext uri="{BB962C8B-B14F-4D97-AF65-F5344CB8AC3E}">
        <p14:creationId xmlns:p14="http://schemas.microsoft.com/office/powerpoint/2010/main" val="71340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99992" y="332656"/>
            <a:ext cx="448538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Поскольку все мы являемся вершителями этой самой истории, ее активными участниками и создателями, на наших плечах лежит очень ответственный груз: мы призваны не только принять от своих предков их опыт, их картину мира, их ценности, но и передать эт</a:t>
            </a:r>
            <a:r>
              <a:rPr lang="ru-RU" sz="2400" dirty="0">
                <a:solidFill>
                  <a:schemeClr val="bg1"/>
                </a:solidFill>
                <a:hlinkClick r:id="rId2" tooltip="О нас"/>
              </a:rPr>
              <a:t>о нас</a:t>
            </a:r>
            <a:r>
              <a:rPr lang="ru-RU" sz="2400" dirty="0">
                <a:solidFill>
                  <a:schemeClr val="bg1"/>
                </a:solidFill>
              </a:rPr>
              <a:t>ледие нашим потомкам. И от того, насколько качественно мы это сделаем, насколько полно передадим эти ценности, будет зависеть ни много ни мало судьба нашей общей страны под названием Россия.</a:t>
            </a:r>
          </a:p>
        </p:txBody>
      </p:sp>
      <p:pic>
        <p:nvPicPr>
          <p:cNvPr id="10242" name="Picture 2" descr="https://multiurok.ru/img/384233/image_5aa2e8ecd745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71" y="332655"/>
            <a:ext cx="4365421" cy="637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60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i.sunhome.ru/journal/215/dlya-chego-nuzhna-istoriya.501.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74292"/>
            <a:ext cx="8695240" cy="2708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188640"/>
            <a:ext cx="87849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Таким образом,  историческая память показывает, что какие бы острые социальные потрясения, приводящие к забвению  исконных русских начал, не переживало общество, связь поколений  в  конечном  итоге  восстанавливается.  Общество,  во  все  временна,  испытывает  потребность  в  восстановлении  связей  с  прошлым,  со  своими  корнями:  любая  эпоха  порождена  предшествующим  ей  этапом  исторического  развития  и  преодолеть  эту  связь,  то  есть  начать  развитие  с  нулевой  отметки  не  возможно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63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onlineso.ru/wp-content/uploads/2022/11/istori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97989"/>
            <a:ext cx="8568952" cy="625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87824" y="404664"/>
            <a:ext cx="57606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Домашнее задание: просмотреть фильм «Лошадка для героя».</a:t>
            </a:r>
          </a:p>
          <a:p>
            <a:r>
              <a:rPr lang="ru-RU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Написать сочинение на тему: «Что значит быть героем?»</a:t>
            </a:r>
            <a:endParaRPr lang="ru-RU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62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onlineso.ru/wp-content/uploads/2022/11/istori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97989"/>
            <a:ext cx="8568952" cy="625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87824" y="404664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https://clever-lab.pro/mod/glossary/showentry.php?eid=172&amp;displayformat=dictionary</a:t>
            </a:r>
            <a:endParaRPr lang="ru-RU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3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359</TotalTime>
  <Words>924</Words>
  <Application>Microsoft Office PowerPoint</Application>
  <PresentationFormat>Экран (4:3)</PresentationFormat>
  <Paragraphs>36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Constantia</vt:lpstr>
      <vt:lpstr>Wingdings 2</vt:lpstr>
      <vt:lpstr>Бумажная</vt:lpstr>
      <vt:lpstr>Народ, не знающий своего прошлого, не имеет будущего. М.В. Ломоносов</vt:lpstr>
      <vt:lpstr>Тот, кто не знает прошлого, не знает ни настоящего, ни будущего, ни самого себя.  Вольтер </vt:lpstr>
      <vt:lpstr> О чем мы будем говорить на уроке? </vt:lpstr>
      <vt:lpstr>Историческая память как духовно-нравственная ценность.</vt:lpstr>
      <vt:lpstr>Память – одно из важнейших свойств бытия, любого бытия: материального, духовного, человеческого…</vt:lpstr>
      <vt:lpstr>Презентация PowerPoint</vt:lpstr>
      <vt:lpstr>Презентация PowerPoint</vt:lpstr>
      <vt:lpstr>Память и знание прошлого наполняют мир, делают его интересным, значительным, одухотворенным.  </vt:lpstr>
      <vt:lpstr>Если посмотреть тексты, которые дошли до наших дней  мы увидим, что все вопросы, терзавшие человека, можно разделить на два типа: вопросы практические и вопросы о смысле бытия. Первая группа – это необходимость решать практические вопросы .(Как доить корову, как ухаживать за больным, как выращивать хлеб, как воспитывать ребенка). Чтобы выжить в этом суровом мире, человеку достаточно такой практической информации.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Историческая память как духовно-нравственная ценность.</dc:title>
  <dc:creator>Пользователь Windows</dc:creator>
  <cp:lastModifiedBy>Галина Сысоева</cp:lastModifiedBy>
  <cp:revision>14</cp:revision>
  <dcterms:created xsi:type="dcterms:W3CDTF">2024-01-22T10:35:27Z</dcterms:created>
  <dcterms:modified xsi:type="dcterms:W3CDTF">2024-01-31T10:43:32Z</dcterms:modified>
</cp:coreProperties>
</file>