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72" r:id="rId1"/>
  </p:sldMasterIdLst>
  <p:notesMasterIdLst>
    <p:notesMasterId r:id="rId35"/>
  </p:notesMasterIdLst>
  <p:sldIdLst>
    <p:sldId id="571" r:id="rId2"/>
    <p:sldId id="572" r:id="rId3"/>
    <p:sldId id="573" r:id="rId4"/>
    <p:sldId id="621" r:id="rId5"/>
    <p:sldId id="622" r:id="rId6"/>
    <p:sldId id="629" r:id="rId7"/>
    <p:sldId id="630" r:id="rId8"/>
    <p:sldId id="574" r:id="rId9"/>
    <p:sldId id="575" r:id="rId10"/>
    <p:sldId id="631" r:id="rId11"/>
    <p:sldId id="577" r:id="rId12"/>
    <p:sldId id="576" r:id="rId13"/>
    <p:sldId id="579" r:id="rId14"/>
    <p:sldId id="578" r:id="rId15"/>
    <p:sldId id="632" r:id="rId16"/>
    <p:sldId id="623" r:id="rId17"/>
    <p:sldId id="635" r:id="rId18"/>
    <p:sldId id="636" r:id="rId19"/>
    <p:sldId id="637" r:id="rId20"/>
    <p:sldId id="638" r:id="rId21"/>
    <p:sldId id="624" r:id="rId22"/>
    <p:sldId id="582" r:id="rId23"/>
    <p:sldId id="587" r:id="rId24"/>
    <p:sldId id="584" r:id="rId25"/>
    <p:sldId id="639" r:id="rId26"/>
    <p:sldId id="640" r:id="rId27"/>
    <p:sldId id="633" r:id="rId28"/>
    <p:sldId id="634" r:id="rId29"/>
    <p:sldId id="585" r:id="rId30"/>
    <p:sldId id="586" r:id="rId31"/>
    <p:sldId id="581" r:id="rId32"/>
    <p:sldId id="625" r:id="rId33"/>
    <p:sldId id="628" r:id="rId34"/>
  </p:sldIdLst>
  <p:sldSz cx="9144000" cy="5143500" type="screen16x9"/>
  <p:notesSz cx="6858000" cy="9144000"/>
  <p:embeddedFontLst>
    <p:embeddedFont>
      <p:font typeface="Roboto Slab" pitchFamily="2" charset="0"/>
      <p:regular r:id="rId36"/>
      <p:bold r:id="rId37"/>
    </p:embeddedFont>
    <p:embeddedFont>
      <p:font typeface="Open Sans" panose="020B0606030504020204" pitchFamily="34" charset="0"/>
      <p:regular r:id="rId38"/>
      <p:bold r:id="rId39"/>
      <p: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2981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pos="2767" userDrawn="1">
          <p15:clr>
            <a:srgbClr val="A4A3A4"/>
          </p15:clr>
        </p15:guide>
        <p15:guide id="7" pos="1927" userDrawn="1">
          <p15:clr>
            <a:srgbClr val="A4A3A4"/>
          </p15:clr>
        </p15:guide>
        <p15:guide id="8" pos="3833" userDrawn="1">
          <p15:clr>
            <a:srgbClr val="A4A3A4"/>
          </p15:clr>
        </p15:guide>
        <p15:guide id="9" pos="2154" userDrawn="1">
          <p15:clr>
            <a:srgbClr val="A4A3A4"/>
          </p15:clr>
        </p15:guide>
        <p15:guide id="10" pos="36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EB3"/>
    <a:srgbClr val="FF5399"/>
    <a:srgbClr val="9267CB"/>
    <a:srgbClr val="FFDD71"/>
    <a:srgbClr val="482872"/>
    <a:srgbClr val="9B9690"/>
    <a:srgbClr val="FBFBFB"/>
    <a:srgbClr val="204989"/>
    <a:srgbClr val="2FAB76"/>
    <a:srgbClr val="53C7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94" autoAdjust="0"/>
    <p:restoredTop sz="94444" autoAdjust="0"/>
  </p:normalViewPr>
  <p:slideViewPr>
    <p:cSldViewPr snapToGrid="0">
      <p:cViewPr>
        <p:scale>
          <a:sx n="80" d="100"/>
          <a:sy n="80" d="100"/>
        </p:scale>
        <p:origin x="756" y="570"/>
      </p:cViewPr>
      <p:guideLst>
        <p:guide orient="horz" pos="237"/>
        <p:guide pos="226"/>
        <p:guide pos="5534"/>
        <p:guide orient="horz" pos="2981"/>
        <p:guide pos="3016"/>
        <p:guide pos="2767"/>
        <p:guide pos="1927"/>
        <p:guide pos="3833"/>
        <p:guide pos="2154"/>
        <p:guide pos="36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1B41E-17B3-44CE-8E19-FCB63DD51A28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1DEFC-839A-4688-A129-6AA2F4833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35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DEFC-839A-4688-A129-6AA2F4833DA1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336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68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33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386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24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426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18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11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009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33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724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93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185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76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827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38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0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6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7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6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7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1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94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8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1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7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7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20.xml"/><Relationship Id="rId18" Type="http://schemas.openxmlformats.org/officeDocument/2006/relationships/slide" Target="slide30.xml"/><Relationship Id="rId3" Type="http://schemas.openxmlformats.org/officeDocument/2006/relationships/image" Target="../media/image4.png"/><Relationship Id="rId7" Type="http://schemas.openxmlformats.org/officeDocument/2006/relationships/slide" Target="slide4.xml"/><Relationship Id="rId12" Type="http://schemas.openxmlformats.org/officeDocument/2006/relationships/slide" Target="slide18.xml"/><Relationship Id="rId17" Type="http://schemas.openxmlformats.org/officeDocument/2006/relationships/slide" Target="slide28.xml"/><Relationship Id="rId2" Type="http://schemas.openxmlformats.org/officeDocument/2006/relationships/notesSlide" Target="../notesSlides/notesSlide2.xml"/><Relationship Id="rId16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slide" Target="slide16.xml"/><Relationship Id="rId5" Type="http://schemas.openxmlformats.org/officeDocument/2006/relationships/image" Target="../media/image3.png"/><Relationship Id="rId15" Type="http://schemas.openxmlformats.org/officeDocument/2006/relationships/slide" Target="slide24.xml"/><Relationship Id="rId10" Type="http://schemas.openxmlformats.org/officeDocument/2006/relationships/slide" Target="slide14.xml"/><Relationship Id="rId19" Type="http://schemas.openxmlformats.org/officeDocument/2006/relationships/slide" Target="slide32.xml"/><Relationship Id="rId4" Type="http://schemas.openxmlformats.org/officeDocument/2006/relationships/slide" Target="slide10.xml"/><Relationship Id="rId9" Type="http://schemas.openxmlformats.org/officeDocument/2006/relationships/slide" Target="slide8.xml"/><Relationship Id="rId1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044AA4F-DE76-48FC-990C-0BDADA16E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860774" y="3989632"/>
            <a:ext cx="3029835" cy="742706"/>
          </a:xfrm>
          <a:prstGeom prst="roundRect">
            <a:avLst/>
          </a:prstGeom>
          <a:solidFill>
            <a:srgbClr val="2FAB76"/>
          </a:solidFill>
          <a:ln>
            <a:noFill/>
          </a:ln>
          <a:effectLst>
            <a:outerShdw blurRad="444500" dist="190500" dir="5400000" sx="90000" sy="90000" algn="t" rotWithShape="0">
              <a:srgbClr val="6F3EB3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/>
            <a:r>
              <a:rPr lang="ru-RU" sz="2000">
                <a:solidFill>
                  <a:prstClr val="white"/>
                </a:solidFill>
                <a:latin typeface="Roboto Slab"/>
              </a:rPr>
              <a:t>Правила игры</a:t>
            </a:r>
          </a:p>
        </p:txBody>
      </p:sp>
      <p:pic>
        <p:nvPicPr>
          <p:cNvPr id="5" name="Рисунок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9" name="Скругленный прямоугольник 18">
            <a:hlinkClick r:id="rId7" action="ppaction://hlinksldjump"/>
          </p:cNvPr>
          <p:cNvSpPr/>
          <p:nvPr/>
        </p:nvSpPr>
        <p:spPr>
          <a:xfrm>
            <a:off x="860775" y="2966873"/>
            <a:ext cx="3029835" cy="742706"/>
          </a:xfrm>
          <a:prstGeom prst="roundRect">
            <a:avLst/>
          </a:prstGeom>
          <a:solidFill>
            <a:srgbClr val="2FAB76"/>
          </a:solidFill>
          <a:ln>
            <a:noFill/>
          </a:ln>
          <a:effectLst>
            <a:outerShdw blurRad="444500" dist="190500" dir="5400000" sx="90000" sy="90000" algn="t" rotWithShape="0">
              <a:srgbClr val="6F3EB3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/>
            <a:r>
              <a:rPr lang="ru-RU" sz="2000">
                <a:solidFill>
                  <a:prstClr val="white"/>
                </a:solidFill>
                <a:latin typeface="Roboto Slab"/>
              </a:rPr>
              <a:t>Начать игру</a:t>
            </a:r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358772" y="805057"/>
            <a:ext cx="4033841" cy="188359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 defTabSz="914377">
              <a:lnSpc>
                <a:spcPct val="85000"/>
              </a:lnSpc>
            </a:pPr>
            <a:r>
              <a:rPr lang="ru-RU" sz="3600">
                <a:solidFill>
                  <a:schemeClr val="bg1"/>
                </a:solidFill>
                <a:latin typeface="Roboto Slab"/>
              </a:rPr>
              <a:t>Великие женщины </a:t>
            </a:r>
            <a:r>
              <a:rPr lang="en-US" sz="3600">
                <a:solidFill>
                  <a:schemeClr val="bg1"/>
                </a:solidFill>
                <a:latin typeface="Roboto Slab"/>
              </a:rPr>
              <a:t/>
            </a:r>
            <a:br>
              <a:rPr lang="en-US" sz="3600">
                <a:solidFill>
                  <a:schemeClr val="bg1"/>
                </a:solidFill>
                <a:latin typeface="Roboto Slab"/>
              </a:rPr>
            </a:br>
            <a:r>
              <a:rPr lang="ru-RU" sz="3600">
                <a:solidFill>
                  <a:schemeClr val="bg1"/>
                </a:solidFill>
                <a:latin typeface="Roboto Slab"/>
              </a:rPr>
              <a:t>в российской истории</a:t>
            </a:r>
          </a:p>
        </p:txBody>
      </p:sp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358773" y="376238"/>
            <a:ext cx="4033838" cy="27699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ru-RU" sz="1800">
                <a:latin typeface="Roboto Slab"/>
              </a:rPr>
              <a:t>Интерактивная викторина</a:t>
            </a:r>
          </a:p>
        </p:txBody>
      </p:sp>
    </p:spTree>
    <p:extLst>
      <p:ext uri="{BB962C8B-B14F-4D97-AF65-F5344CB8AC3E}">
        <p14:creationId xmlns:p14="http://schemas.microsoft.com/office/powerpoint/2010/main" val="12790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6581775" y="4252002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just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меню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776" y="269705"/>
            <a:ext cx="4033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2400">
                <a:latin typeface="+mj-lt"/>
              </a:rPr>
              <a:t>Правила игры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14CC86C-FD84-49CB-8F6B-B257118F4508}"/>
              </a:ext>
            </a:extLst>
          </p:cNvPr>
          <p:cNvSpPr txBox="1"/>
          <p:nvPr/>
        </p:nvSpPr>
        <p:spPr>
          <a:xfrm>
            <a:off x="358774" y="889278"/>
            <a:ext cx="4033839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600">
                <a:solidFill>
                  <a:prstClr val="black"/>
                </a:solidFill>
              </a:rPr>
              <a:t>В игре участвуют две команды. Задача каждой команды – ответить на большее количество вопросов.</a:t>
            </a:r>
          </a:p>
          <a:p>
            <a:pPr defTabSz="914377"/>
            <a:endParaRPr lang="ru-RU" sz="1600">
              <a:solidFill>
                <a:prstClr val="black"/>
              </a:solidFill>
            </a:endParaRP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Игровое поле разбито на 15 ячеек.</a:t>
            </a:r>
          </a:p>
          <a:p>
            <a:pPr defTabSz="914377"/>
            <a:endParaRPr lang="ru-RU" sz="1600">
              <a:solidFill>
                <a:prstClr val="black"/>
              </a:solidFill>
            </a:endParaRP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Команды по очереди выбирают ячейку </a:t>
            </a: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на игровом поле. После этого команда </a:t>
            </a:r>
            <a:br>
              <a:rPr lang="ru-RU" sz="1600">
                <a:solidFill>
                  <a:prstClr val="black"/>
                </a:solidFill>
              </a:rPr>
            </a:br>
            <a:r>
              <a:rPr lang="ru-RU" sz="1600">
                <a:solidFill>
                  <a:prstClr val="black"/>
                </a:solidFill>
              </a:rPr>
              <a:t>сможет перейти к вопросу. </a:t>
            </a:r>
          </a:p>
          <a:p>
            <a:pPr defTabSz="914377"/>
            <a:endParaRPr lang="ru-RU" sz="1600">
              <a:solidFill>
                <a:prstClr val="black"/>
              </a:solidFill>
            </a:endParaRP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Ячейки можно выбирать в произвольном порядке.</a:t>
            </a:r>
          </a:p>
          <a:p>
            <a:pPr defTabSz="914377"/>
            <a:endParaRPr lang="ru-RU" sz="1600">
              <a:solidFill>
                <a:prstClr val="black"/>
              </a:solidFill>
            </a:endParaRP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Правильный ответ позволяет сделать ещё один ход. В случае неверного ответа ход переходит к другой команде.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2555106-9C0A-4161-9DE1-2AF2B5554D0D}"/>
              </a:ext>
            </a:extLst>
          </p:cNvPr>
          <p:cNvSpPr txBox="1"/>
          <p:nvPr/>
        </p:nvSpPr>
        <p:spPr>
          <a:xfrm>
            <a:off x="4751388" y="889278"/>
            <a:ext cx="403383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600">
                <a:solidFill>
                  <a:prstClr val="black"/>
                </a:solidFill>
              </a:rPr>
              <a:t>Команда, начинающая игру первой, определяется по жребию.</a:t>
            </a:r>
          </a:p>
          <a:p>
            <a:pPr defTabSz="914377"/>
            <a:endParaRPr lang="ru-RU" sz="1600">
              <a:solidFill>
                <a:prstClr val="black"/>
              </a:solidFill>
            </a:endParaRPr>
          </a:p>
          <a:p>
            <a:pPr defTabSz="914377"/>
            <a:r>
              <a:rPr lang="ru-RU" sz="1600">
                <a:solidFill>
                  <a:prstClr val="black"/>
                </a:solidFill>
              </a:rPr>
              <a:t>Игру выигрывает та команда,</a:t>
            </a:r>
            <a:r>
              <a:rPr lang="en-US" sz="1600">
                <a:solidFill>
                  <a:prstClr val="black"/>
                </a:solidFill>
              </a:rPr>
              <a:t> </a:t>
            </a:r>
            <a:r>
              <a:rPr lang="ru-RU" sz="1600">
                <a:solidFill>
                  <a:prstClr val="black"/>
                </a:solidFill>
              </a:rPr>
              <a:t>которая верно ответит на большее количество вопросов.</a:t>
            </a:r>
          </a:p>
        </p:txBody>
      </p:sp>
    </p:spTree>
    <p:extLst>
      <p:ext uri="{BB962C8B-B14F-4D97-AF65-F5344CB8AC3E}">
        <p14:creationId xmlns:p14="http://schemas.microsoft.com/office/powerpoint/2010/main" val="365619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A06D58B-B56D-4F89-96E4-3BDC33842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Овал 17">
            <a:hlinkClick r:id="rId4" action="ppaction://hlinksldjump"/>
            <a:extLst>
              <a:ext uri="{FF2B5EF4-FFF2-40B4-BE49-F238E27FC236}">
                <a16:creationId xmlns="" xmlns:a16="http://schemas.microsoft.com/office/drawing/2014/main" id="{F3FCA8AB-044E-4E1D-BF74-C9D2D2C8BD61}"/>
              </a:ext>
            </a:extLst>
          </p:cNvPr>
          <p:cNvSpPr/>
          <p:nvPr/>
        </p:nvSpPr>
        <p:spPr>
          <a:xfrm>
            <a:off x="5448458" y="947075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147572" y="289992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Выберите вопрос</a:t>
            </a:r>
          </a:p>
        </p:txBody>
      </p:sp>
      <p:sp>
        <p:nvSpPr>
          <p:cNvPr id="20" name="Овал 19">
            <a:hlinkClick r:id="rId6" action="ppaction://hlinksldjump"/>
            <a:extLst>
              <a:ext uri="{FF2B5EF4-FFF2-40B4-BE49-F238E27FC236}">
                <a16:creationId xmlns="" xmlns:a16="http://schemas.microsoft.com/office/drawing/2014/main" id="{F3FCA8AB-044E-4E1D-BF74-C9D2D2C8BD61}"/>
              </a:ext>
            </a:extLst>
          </p:cNvPr>
          <p:cNvSpPr/>
          <p:nvPr/>
        </p:nvSpPr>
        <p:spPr>
          <a:xfrm>
            <a:off x="6800085" y="947075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3546901" y="4252002"/>
            <a:ext cx="2050198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no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Завершить игру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31" name="Овал 30">
            <a:hlinkClick r:id="rId7" action="ppaction://hlinksldjump"/>
            <a:extLst>
              <a:ext uri="{FF2B5EF4-FFF2-40B4-BE49-F238E27FC236}">
                <a16:creationId xmlns="" xmlns:a16="http://schemas.microsoft.com/office/drawing/2014/main" id="{B6B045AB-6170-4791-91BB-7BBDC0B2244F}"/>
              </a:ext>
            </a:extLst>
          </p:cNvPr>
          <p:cNvSpPr/>
          <p:nvPr/>
        </p:nvSpPr>
        <p:spPr>
          <a:xfrm>
            <a:off x="1393577" y="947075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37" name="Овал 36">
            <a:hlinkClick r:id="rId8" action="ppaction://hlinksldjump"/>
            <a:extLst>
              <a:ext uri="{FF2B5EF4-FFF2-40B4-BE49-F238E27FC236}">
                <a16:creationId xmlns="" xmlns:a16="http://schemas.microsoft.com/office/drawing/2014/main" id="{40E33503-67F6-4924-B180-96E733E208FF}"/>
              </a:ext>
            </a:extLst>
          </p:cNvPr>
          <p:cNvSpPr/>
          <p:nvPr/>
        </p:nvSpPr>
        <p:spPr>
          <a:xfrm>
            <a:off x="2745204" y="947075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9" name="Овал 38">
            <a:hlinkClick r:id="rId9" action="ppaction://hlinksldjump"/>
            <a:extLst>
              <a:ext uri="{FF2B5EF4-FFF2-40B4-BE49-F238E27FC236}">
                <a16:creationId xmlns="" xmlns:a16="http://schemas.microsoft.com/office/drawing/2014/main" id="{E53D0EA5-C5AF-4975-AB45-A754A6868D73}"/>
              </a:ext>
            </a:extLst>
          </p:cNvPr>
          <p:cNvSpPr/>
          <p:nvPr/>
        </p:nvSpPr>
        <p:spPr>
          <a:xfrm>
            <a:off x="4096831" y="947075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3" name="Овал 12">
            <a:hlinkClick r:id="rId10" action="ppaction://hlinksldjump"/>
            <a:extLst>
              <a:ext uri="{FF2B5EF4-FFF2-40B4-BE49-F238E27FC236}">
                <a16:creationId xmlns="" xmlns:a16="http://schemas.microsoft.com/office/drawing/2014/main" id="{59069E8C-1580-4B12-B39A-81898B5B298F}"/>
              </a:ext>
            </a:extLst>
          </p:cNvPr>
          <p:cNvSpPr/>
          <p:nvPr/>
        </p:nvSpPr>
        <p:spPr>
          <a:xfrm>
            <a:off x="1406363" y="1977459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22" name="Овал 21">
            <a:hlinkClick r:id="rId11" action="ppaction://hlinksldjump"/>
            <a:extLst>
              <a:ext uri="{FF2B5EF4-FFF2-40B4-BE49-F238E27FC236}">
                <a16:creationId xmlns="" xmlns:a16="http://schemas.microsoft.com/office/drawing/2014/main" id="{111A28E1-E657-4F1D-A9B9-CF67104495B5}"/>
              </a:ext>
            </a:extLst>
          </p:cNvPr>
          <p:cNvSpPr/>
          <p:nvPr/>
        </p:nvSpPr>
        <p:spPr>
          <a:xfrm>
            <a:off x="2754793" y="1977459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24" name="Овал 23">
            <a:hlinkClick r:id="rId12" action="ppaction://hlinksldjump"/>
            <a:extLst>
              <a:ext uri="{FF2B5EF4-FFF2-40B4-BE49-F238E27FC236}">
                <a16:creationId xmlns="" xmlns:a16="http://schemas.microsoft.com/office/drawing/2014/main" id="{1C993EE8-8307-45CB-B46D-6705A205BFA5}"/>
              </a:ext>
            </a:extLst>
          </p:cNvPr>
          <p:cNvSpPr/>
          <p:nvPr/>
        </p:nvSpPr>
        <p:spPr>
          <a:xfrm>
            <a:off x="4103223" y="1977459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sp>
        <p:nvSpPr>
          <p:cNvPr id="25" name="Овал 24">
            <a:hlinkClick r:id="rId13" action="ppaction://hlinksldjump"/>
            <a:extLst>
              <a:ext uri="{FF2B5EF4-FFF2-40B4-BE49-F238E27FC236}">
                <a16:creationId xmlns="" xmlns:a16="http://schemas.microsoft.com/office/drawing/2014/main" id="{F3FCA8AB-044E-4E1D-BF74-C9D2D2C8BD61}"/>
              </a:ext>
            </a:extLst>
          </p:cNvPr>
          <p:cNvSpPr/>
          <p:nvPr/>
        </p:nvSpPr>
        <p:spPr>
          <a:xfrm>
            <a:off x="5451653" y="1977459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9</a:t>
            </a:r>
          </a:p>
        </p:txBody>
      </p:sp>
      <p:sp>
        <p:nvSpPr>
          <p:cNvPr id="19" name="Овал 18">
            <a:hlinkClick r:id="rId14" action="ppaction://hlinksldjump"/>
            <a:extLst>
              <a:ext uri="{FF2B5EF4-FFF2-40B4-BE49-F238E27FC236}">
                <a16:creationId xmlns="" xmlns:a16="http://schemas.microsoft.com/office/drawing/2014/main" id="{7CA5724D-C9F0-4EE2-8D7B-917435ECC4B1}"/>
              </a:ext>
            </a:extLst>
          </p:cNvPr>
          <p:cNvSpPr/>
          <p:nvPr/>
        </p:nvSpPr>
        <p:spPr>
          <a:xfrm>
            <a:off x="6800085" y="1977459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10</a:t>
            </a:r>
          </a:p>
        </p:txBody>
      </p:sp>
      <p:sp>
        <p:nvSpPr>
          <p:cNvPr id="26" name="Овал 25">
            <a:hlinkClick r:id="rId15" action="ppaction://hlinksldjump"/>
            <a:extLst>
              <a:ext uri="{FF2B5EF4-FFF2-40B4-BE49-F238E27FC236}">
                <a16:creationId xmlns="" xmlns:a16="http://schemas.microsoft.com/office/drawing/2014/main" id="{F3FCA8AB-044E-4E1D-BF74-C9D2D2C8BD61}"/>
              </a:ext>
            </a:extLst>
          </p:cNvPr>
          <p:cNvSpPr/>
          <p:nvPr/>
        </p:nvSpPr>
        <p:spPr>
          <a:xfrm>
            <a:off x="1393577" y="3042206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11</a:t>
            </a:r>
          </a:p>
        </p:txBody>
      </p:sp>
      <p:sp>
        <p:nvSpPr>
          <p:cNvPr id="27" name="Овал 26">
            <a:hlinkClick r:id="rId16" action="ppaction://hlinksldjump"/>
            <a:extLst>
              <a:ext uri="{FF2B5EF4-FFF2-40B4-BE49-F238E27FC236}">
                <a16:creationId xmlns="" xmlns:a16="http://schemas.microsoft.com/office/drawing/2014/main" id="{0C4764BC-2BC7-4998-B93C-9E989500E950}"/>
              </a:ext>
            </a:extLst>
          </p:cNvPr>
          <p:cNvSpPr/>
          <p:nvPr/>
        </p:nvSpPr>
        <p:spPr>
          <a:xfrm>
            <a:off x="2745204" y="3042206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12</a:t>
            </a:r>
          </a:p>
        </p:txBody>
      </p:sp>
      <p:sp>
        <p:nvSpPr>
          <p:cNvPr id="28" name="Овал 27">
            <a:hlinkClick r:id="rId17" action="ppaction://hlinksldjump"/>
            <a:extLst>
              <a:ext uri="{FF2B5EF4-FFF2-40B4-BE49-F238E27FC236}">
                <a16:creationId xmlns="" xmlns:a16="http://schemas.microsoft.com/office/drawing/2014/main" id="{79FD45F8-261D-4385-BD14-F12F7A52B74F}"/>
              </a:ext>
            </a:extLst>
          </p:cNvPr>
          <p:cNvSpPr/>
          <p:nvPr/>
        </p:nvSpPr>
        <p:spPr>
          <a:xfrm>
            <a:off x="4096831" y="3042206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13</a:t>
            </a:r>
          </a:p>
        </p:txBody>
      </p:sp>
      <p:sp>
        <p:nvSpPr>
          <p:cNvPr id="29" name="Овал 28">
            <a:hlinkClick r:id="rId18" action="ppaction://hlinksldjump"/>
            <a:extLst>
              <a:ext uri="{FF2B5EF4-FFF2-40B4-BE49-F238E27FC236}">
                <a16:creationId xmlns="" xmlns:a16="http://schemas.microsoft.com/office/drawing/2014/main" id="{2E827D2F-28F3-4B26-954D-3F500801A1A2}"/>
              </a:ext>
            </a:extLst>
          </p:cNvPr>
          <p:cNvSpPr/>
          <p:nvPr/>
        </p:nvSpPr>
        <p:spPr>
          <a:xfrm>
            <a:off x="5448458" y="3042206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14</a:t>
            </a:r>
          </a:p>
        </p:txBody>
      </p:sp>
      <p:sp>
        <p:nvSpPr>
          <p:cNvPr id="30" name="Овал 29">
            <a:hlinkClick r:id="rId19" action="ppaction://hlinksldjump"/>
            <a:extLst>
              <a:ext uri="{FF2B5EF4-FFF2-40B4-BE49-F238E27FC236}">
                <a16:creationId xmlns="" xmlns:a16="http://schemas.microsoft.com/office/drawing/2014/main" id="{E3256921-2DD3-4C86-8745-6680F475217E}"/>
              </a:ext>
            </a:extLst>
          </p:cNvPr>
          <p:cNvSpPr/>
          <p:nvPr/>
        </p:nvSpPr>
        <p:spPr>
          <a:xfrm>
            <a:off x="6800085" y="3042206"/>
            <a:ext cx="842994" cy="842994"/>
          </a:xfrm>
          <a:prstGeom prst="ellipse">
            <a:avLst/>
          </a:prstGeom>
          <a:gradFill flip="none" rotWithShape="1">
            <a:gsLst>
              <a:gs pos="0">
                <a:srgbClr val="9267CB"/>
              </a:gs>
              <a:gs pos="100000">
                <a:srgbClr val="FF5399"/>
              </a:gs>
            </a:gsLst>
            <a:lin ang="18900000" scaled="1"/>
            <a:tileRect/>
          </a:gradFill>
          <a:ln>
            <a:noFill/>
          </a:ln>
          <a:effectLst>
            <a:outerShdw blurRad="241300" dist="266700" dir="5400000" sx="86000" sy="86000" algn="ctr" rotWithShape="0">
              <a:srgbClr val="48287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500" b="1">
                <a:solidFill>
                  <a:schemeClr val="bg1"/>
                </a:solidFill>
                <a:latin typeface="+mj-lt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3504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31" grpId="0" animBg="1"/>
      <p:bldP spid="37" grpId="0" animBg="1"/>
      <p:bldP spid="39" grpId="0" animBg="1"/>
      <p:bldP spid="13" grpId="0" animBg="1"/>
      <p:bldP spid="22" grpId="0" animBg="1"/>
      <p:bldP spid="24" grpId="0" animBg="1"/>
      <p:bldP spid="25" grpId="0" animBg="1"/>
      <p:bldP spid="19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4B59F01-1C0D-4C21-B1D8-29993F50A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53" t="1395" r="7879" b="1636"/>
          <a:stretch/>
        </p:blipFill>
        <p:spPr>
          <a:xfrm>
            <a:off x="5759450" y="-12758"/>
            <a:ext cx="3384550" cy="51562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1" name="Скругленный прямоугольник 20">
            <a:hlinkClick r:id="rId4" action="ppaction://hlinksldjump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Княгиня Ольга</a:t>
            </a:r>
          </a:p>
        </p:txBody>
      </p:sp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366829" y="4001697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Ярославна</a:t>
            </a:r>
          </a:p>
        </p:txBody>
      </p:sp>
      <p:sp>
        <p:nvSpPr>
          <p:cNvPr id="24" name="Скругленный прямоугольник 23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Ефросинья Ярославна</a:t>
            </a:r>
          </a:p>
        </p:txBody>
      </p:sp>
      <p:sp>
        <p:nvSpPr>
          <p:cNvPr id="25" name="Скругленный прямоугольник 24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Палеолог</a:t>
            </a:r>
          </a:p>
        </p:txBody>
      </p:sp>
      <p:sp>
        <p:nvSpPr>
          <p:cNvPr id="2" name="AutoShape 2" descr="Дом-музей Марины Цвета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>
            <a:hlinkClick r:id="" action="ppaction://noaction"/>
          </p:cNvPr>
          <p:cNvSpPr txBox="1"/>
          <p:nvPr/>
        </p:nvSpPr>
        <p:spPr>
          <a:xfrm>
            <a:off x="358775" y="376238"/>
            <a:ext cx="480435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smtClean="0">
                <a:latin typeface="Roboto Slab"/>
              </a:rPr>
              <a:t>1. Эта </a:t>
            </a:r>
            <a:r>
              <a:rPr lang="ru-RU" sz="1800">
                <a:latin typeface="Roboto Slab"/>
              </a:rPr>
              <a:t>первая из женщин-правительниц Древнерусского государства, принявшая власть в качестве регента при </a:t>
            </a:r>
            <a:r>
              <a:rPr lang="ru-RU" sz="1800" smtClean="0">
                <a:latin typeface="Roboto Slab"/>
              </a:rPr>
              <a:t>своём </a:t>
            </a:r>
            <a:r>
              <a:rPr lang="ru-RU" sz="1800">
                <a:latin typeface="Roboto Slab"/>
              </a:rPr>
              <a:t>сыне, </a:t>
            </a:r>
            <a:r>
              <a:rPr lang="ru-RU" sz="1800">
                <a:latin typeface="+mj-lt"/>
              </a:rPr>
              <a:t>которая прославилась далеко за </a:t>
            </a:r>
            <a:r>
              <a:rPr lang="ru-RU" sz="1800" smtClean="0">
                <a:latin typeface="+mj-lt"/>
              </a:rPr>
              <a:t>пределами своей </a:t>
            </a:r>
            <a:r>
              <a:rPr lang="ru-RU" sz="1800">
                <a:latin typeface="+mj-lt"/>
              </a:rPr>
              <a:t>страны мудростью и железным характером.</a:t>
            </a:r>
          </a:p>
        </p:txBody>
      </p:sp>
    </p:spTree>
    <p:extLst>
      <p:ext uri="{BB962C8B-B14F-4D97-AF65-F5344CB8AC3E}">
        <p14:creationId xmlns:p14="http://schemas.microsoft.com/office/powerpoint/2010/main" val="395163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8C0E8EF-34EA-4069-803B-1D187B3C7F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3" t="1395" r="7879" b="1636"/>
          <a:stretch/>
        </p:blipFill>
        <p:spPr>
          <a:xfrm>
            <a:off x="5759450" y="-12758"/>
            <a:ext cx="3384550" cy="51562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5" y="653237"/>
            <a:ext cx="4965781" cy="37030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Княгиня Ольга</a:t>
            </a:r>
          </a:p>
          <a:p>
            <a:pPr>
              <a:lnSpc>
                <a:spcPct val="114000"/>
              </a:lnSpc>
            </a:pPr>
            <a:endParaRPr lang="ru-RU" sz="7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Она стала также первой из правителей Древнерусского государства, принявшей </a:t>
            </a:r>
            <a:r>
              <a:rPr lang="ru-RU" sz="1500" dirty="0" smtClean="0">
                <a:ea typeface="Roboto Slab" pitchFamily="2" charset="0"/>
              </a:rPr>
              <a:t>христианство</a:t>
            </a:r>
            <a:r>
              <a:rPr lang="ru-RU" sz="1500" dirty="0">
                <a:ea typeface="Roboto Slab" pitchFamily="2" charset="0"/>
              </a:rPr>
              <a:t>. Во время своего правления Ольга провела реформу налогообложения (установила систему «погостов»), занималась развитием Вышгорода и Пскова. При ней в Древнерусском государстве появились первые каменные постройки. Заслуживает внимания и внешняя политика княгини Ольги, которая осуществлялась посредством дипломатии. Княгиня смогла укрепить связи с Византийской </a:t>
            </a:r>
            <a:r>
              <a:rPr lang="ru-RU" sz="1500" dirty="0" smtClean="0">
                <a:ea typeface="Roboto Slab" pitchFamily="2" charset="0"/>
              </a:rPr>
              <a:t>империей </a:t>
            </a:r>
            <a:r>
              <a:rPr lang="ru-RU" sz="1500" dirty="0">
                <a:ea typeface="Roboto Slab" pitchFamily="2" charset="0"/>
              </a:rPr>
              <a:t>и Германией. 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195164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>
            <a:hlinkClick r:id="" action="ppaction://noaction"/>
          </p:cNvPr>
          <p:cNvSpPr/>
          <p:nvPr/>
        </p:nvSpPr>
        <p:spPr>
          <a:xfrm>
            <a:off x="366829" y="3102199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Палеолог</a:t>
            </a:r>
          </a:p>
        </p:txBody>
      </p:sp>
      <p:sp>
        <p:nvSpPr>
          <p:cNvPr id="21" name="Скругленный прямоугольник 20">
            <a:hlinkClick r:id="rId2" action="ppaction://hlinksldjump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Елена Глинская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35FFF48-22A7-4E55-B7D6-34455CD922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9" r="4229"/>
          <a:stretch/>
        </p:blipFill>
        <p:spPr>
          <a:xfrm>
            <a:off x="5759451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366829" y="4001697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</a:t>
            </a:r>
            <a:r>
              <a:rPr lang="ru-RU" sz="1400" err="1">
                <a:solidFill>
                  <a:schemeClr val="tx1"/>
                </a:solidFill>
              </a:rPr>
              <a:t>Витовтовна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Марта Скавронская</a:t>
            </a:r>
          </a:p>
        </p:txBody>
      </p:sp>
      <p:sp>
        <p:nvSpPr>
          <p:cNvPr id="2" name="AutoShape 2" descr="Дом-музей Марины Цвета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>
            <a:hlinkClick r:id="" action="ppaction://noaction"/>
          </p:cNvPr>
          <p:cNvSpPr txBox="1"/>
          <p:nvPr/>
        </p:nvSpPr>
        <p:spPr>
          <a:xfrm>
            <a:off x="358776" y="376238"/>
            <a:ext cx="4282672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2. </a:t>
            </a:r>
            <a:r>
              <a:rPr lang="ru-RU" sz="1800" dirty="0" smtClean="0">
                <a:latin typeface="Roboto Slab"/>
              </a:rPr>
              <a:t>Менее </a:t>
            </a:r>
            <a:r>
              <a:rPr lang="ru-RU" sz="1800" dirty="0">
                <a:latin typeface="Roboto Slab"/>
              </a:rPr>
              <a:t>чем за 4 года своего </a:t>
            </a:r>
            <a:r>
              <a:rPr lang="ru-RU" sz="1800" dirty="0" smtClean="0">
                <a:latin typeface="Roboto Slab"/>
              </a:rPr>
              <a:t>регентства </a:t>
            </a:r>
            <a:r>
              <a:rPr lang="ru-RU" sz="1800" dirty="0">
                <a:latin typeface="Roboto Slab"/>
              </a:rPr>
              <a:t>при малолетнем сыне </a:t>
            </a:r>
            <a:r>
              <a:rPr lang="ru-RU" sz="1800" dirty="0" smtClean="0">
                <a:latin typeface="Roboto Slab"/>
              </a:rPr>
              <a:t>Иване </a:t>
            </a:r>
            <a:r>
              <a:rPr lang="ru-RU" sz="1800" dirty="0">
                <a:latin typeface="Roboto Slab"/>
              </a:rPr>
              <a:t>эта княгиня Московская и великая княгиня Владимирская сумела провести ряд реформ, которыми заложила основу для </a:t>
            </a:r>
          </a:p>
          <a:p>
            <a:pPr defTabSz="914377"/>
            <a:r>
              <a:rPr lang="ru-RU" sz="1800" dirty="0">
                <a:latin typeface="Roboto Slab"/>
              </a:rPr>
              <a:t>его дальнейшего царствования.</a:t>
            </a:r>
          </a:p>
        </p:txBody>
      </p:sp>
    </p:spTree>
    <p:extLst>
      <p:ext uri="{BB962C8B-B14F-4D97-AF65-F5344CB8AC3E}">
        <p14:creationId xmlns:p14="http://schemas.microsoft.com/office/powerpoint/2010/main" val="237559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5" grpId="0" animBg="1"/>
      <p:bldP spid="22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C2CD7F6-AA53-417F-88A2-520208C939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9" r="4229"/>
          <a:stretch/>
        </p:blipFill>
        <p:spPr>
          <a:xfrm>
            <a:off x="5759451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3" y="720403"/>
            <a:ext cx="4721226" cy="335143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Елена Глинская</a:t>
            </a:r>
          </a:p>
          <a:p>
            <a:pPr>
              <a:lnSpc>
                <a:spcPct val="114000"/>
              </a:lnSpc>
            </a:pPr>
            <a:endParaRPr lang="ru-RU" sz="16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За время её правления было проведено несколько важных реформ, которые укрепили единство страны. Важнейшим моментом в правлении Елены Глинской является проведение денежной реформы. Она фактически ввела в Русском государстве единую валюту. Ею стала серебряная деньга массой 0,34 г. Это был важный шаг для стабилизации экономики государства.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176562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639E173-68F9-4894-A122-065BAD298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14" r="10836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sp>
        <p:nvSpPr>
          <p:cNvPr id="24" name="Скругленный прямоугольник 23">
            <a:hlinkClick r:id="" action="ppaction://noaction"/>
          </p:cNvPr>
          <p:cNvSpPr/>
          <p:nvPr/>
        </p:nvSpPr>
        <p:spPr>
          <a:xfrm>
            <a:off x="366829" y="3080291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Иоанновна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1" name="Скругленный прямоугольник 20">
            <a:hlinkClick r:id="rId4" action="ppaction://hlinksldjump"/>
          </p:cNvPr>
          <p:cNvSpPr/>
          <p:nvPr/>
        </p:nvSpPr>
        <p:spPr>
          <a:xfrm>
            <a:off x="2795874" y="3080291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Алексеевна</a:t>
            </a:r>
          </a:p>
        </p:txBody>
      </p:sp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366829" y="4001697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Леопольдовна</a:t>
            </a:r>
          </a:p>
        </p:txBody>
      </p:sp>
      <p:sp>
        <p:nvSpPr>
          <p:cNvPr id="25" name="Скругленный прямоугольник 24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Елизавета Петровна</a:t>
            </a:r>
          </a:p>
        </p:txBody>
      </p:sp>
      <p:sp>
        <p:nvSpPr>
          <p:cNvPr id="2" name="AutoShape 2" descr="Дом-музей Марины Цвета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>
            <a:hlinkClick r:id="" action="ppaction://noaction"/>
          </p:cNvPr>
          <p:cNvSpPr txBox="1"/>
          <p:nvPr/>
        </p:nvSpPr>
        <p:spPr>
          <a:xfrm>
            <a:off x="358776" y="376238"/>
            <a:ext cx="428267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3. Эта амбициозная правительница Московского царства в течение </a:t>
            </a:r>
          </a:p>
          <a:p>
            <a:pPr defTabSz="914377"/>
            <a:r>
              <a:rPr lang="ru-RU" sz="1800" dirty="0">
                <a:latin typeface="Roboto Slab"/>
              </a:rPr>
              <a:t>7 лет была регентом при своих малолетних братьях Иване и Петре.</a:t>
            </a:r>
          </a:p>
        </p:txBody>
      </p:sp>
    </p:spTree>
    <p:extLst>
      <p:ext uri="{BB962C8B-B14F-4D97-AF65-F5344CB8AC3E}">
        <p14:creationId xmlns:p14="http://schemas.microsoft.com/office/powerpoint/2010/main" val="341986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38184F3-AEB6-4D60-9142-8AEE6B6A16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14" r="10836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2" y="720403"/>
            <a:ext cx="4888141" cy="307071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Софья Алексеевна</a:t>
            </a:r>
            <a:endParaRPr lang="ru-RU" sz="3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endParaRPr lang="ru-RU" sz="16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За годы своего правления царевна Софья Алексеевна показала себя незаурядным политиком, сделавшим многое для Московского царства. Например, при Софье был заключён выгодный для России «Вечный мир» с Речью </a:t>
            </a:r>
            <a:r>
              <a:rPr lang="ru-RU" sz="1600" dirty="0" err="1">
                <a:ea typeface="Roboto Slab" pitchFamily="2" charset="0"/>
              </a:rPr>
              <a:t>Посполитой</a:t>
            </a:r>
            <a:r>
              <a:rPr lang="ru-RU" sz="1600" dirty="0">
                <a:ea typeface="Roboto Slab" pitchFamily="2" charset="0"/>
              </a:rPr>
              <a:t>, а также была учреждена Славяно-греко-латинская академия – первое высшее учебное заведение в России. 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93557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1FC2D6A-5D9A-41FE-96C4-9C8D964F1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26" r="7652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" name="AutoShape 2" descr="Дом-музей Марины Цвета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>
            <a:hlinkClick r:id="" action="ppaction://noaction"/>
          </p:cNvPr>
          <p:cNvSpPr txBox="1"/>
          <p:nvPr/>
        </p:nvSpPr>
        <p:spPr>
          <a:xfrm>
            <a:off x="358776" y="376238"/>
            <a:ext cx="4282672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4. Придя к власти с помощью Преображенского полка, эта императрица за годы своего правления восстановила авторитет России в Европе, подорванный за время «бироновщины».</a:t>
            </a:r>
          </a:p>
        </p:txBody>
      </p:sp>
      <p:sp>
        <p:nvSpPr>
          <p:cNvPr id="9" name="Скругленный прямоугольник 23">
            <a:hlinkClick r:id="" action="ppaction://noaction"/>
            <a:extLst>
              <a:ext uri="{FF2B5EF4-FFF2-40B4-BE49-F238E27FC236}">
                <a16:creationId xmlns="" xmlns:a16="http://schemas.microsoft.com/office/drawing/2014/main" id="{7817A66A-C04D-4394-87B5-BDC75DFC8653}"/>
              </a:ext>
            </a:extLst>
          </p:cNvPr>
          <p:cNvSpPr/>
          <p:nvPr/>
        </p:nvSpPr>
        <p:spPr>
          <a:xfrm>
            <a:off x="366829" y="3080291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Екатерина </a:t>
            </a:r>
            <a:r>
              <a:rPr lang="en-US" sz="1400">
                <a:solidFill>
                  <a:schemeClr val="tx1"/>
                </a:solidFill>
              </a:rPr>
              <a:t>II</a:t>
            </a:r>
            <a:r>
              <a:rPr lang="ru-RU" sz="1400">
                <a:solidFill>
                  <a:schemeClr val="tx1"/>
                </a:solidFill>
              </a:rPr>
              <a:t> Алексеевна</a:t>
            </a:r>
          </a:p>
        </p:txBody>
      </p:sp>
      <p:sp>
        <p:nvSpPr>
          <p:cNvPr id="10" name="Скругленный прямоугольник 20">
            <a:hlinkClick r:id="rId4" action="ppaction://hlinksldjump"/>
            <a:extLst>
              <a:ext uri="{FF2B5EF4-FFF2-40B4-BE49-F238E27FC236}">
                <a16:creationId xmlns="" xmlns:a16="http://schemas.microsoft.com/office/drawing/2014/main" id="{8B240E80-E24C-435A-B457-7FCE06DEA94E}"/>
              </a:ext>
            </a:extLst>
          </p:cNvPr>
          <p:cNvSpPr/>
          <p:nvPr/>
        </p:nvSpPr>
        <p:spPr>
          <a:xfrm>
            <a:off x="2795874" y="3080291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Елизавета Петровна</a:t>
            </a:r>
          </a:p>
        </p:txBody>
      </p:sp>
      <p:sp>
        <p:nvSpPr>
          <p:cNvPr id="11" name="Скругленный прямоугольник 21">
            <a:hlinkClick r:id="" action="ppaction://noaction"/>
            <a:extLst>
              <a:ext uri="{FF2B5EF4-FFF2-40B4-BE49-F238E27FC236}">
                <a16:creationId xmlns="" xmlns:a16="http://schemas.microsoft.com/office/drawing/2014/main" id="{8AFF46B9-5FD1-4C8B-BDD3-E75445D34ED7}"/>
              </a:ext>
            </a:extLst>
          </p:cNvPr>
          <p:cNvSpPr/>
          <p:nvPr/>
        </p:nvSpPr>
        <p:spPr>
          <a:xfrm>
            <a:off x="366829" y="4001697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Леопольдовна</a:t>
            </a:r>
          </a:p>
        </p:txBody>
      </p:sp>
      <p:sp>
        <p:nvSpPr>
          <p:cNvPr id="12" name="Скругленный прямоугольник 24">
            <a:hlinkClick r:id="" action="ppaction://noaction"/>
            <a:extLst>
              <a:ext uri="{FF2B5EF4-FFF2-40B4-BE49-F238E27FC236}">
                <a16:creationId xmlns="" xmlns:a16="http://schemas.microsoft.com/office/drawing/2014/main" id="{31611D49-0DDE-4D45-BA4F-D821C4AFC82E}"/>
              </a:ext>
            </a:extLst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Иоанновна</a:t>
            </a:r>
          </a:p>
        </p:txBody>
      </p:sp>
    </p:spTree>
    <p:extLst>
      <p:ext uri="{BB962C8B-B14F-4D97-AF65-F5344CB8AC3E}">
        <p14:creationId xmlns:p14="http://schemas.microsoft.com/office/powerpoint/2010/main" val="368848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676E614-F96C-4A22-97ED-B7ABC425BF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26" r="7652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9" y="822820"/>
            <a:ext cx="4735744" cy="335143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Елизавета Петровна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Правление Елизаветы Петровны отмечено возрождением традиций и идеалов петровского периода, восстановлением Правительствующего сената, учреждением Московского университета, открытием Академии художеств, постройкой грандиозных дворцов и роскошью при дворе, появлением первого банка в Российской империи. За время правления Елизаветы Россия добилась значительных внешнеполитических успехов.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6091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8C7F395-7578-480D-A9C7-2CB5E103BC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96" t="718" r="9439" b="1415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sp>
        <p:nvSpPr>
          <p:cNvPr id="11" name="Скругленный прямоугольник 20">
            <a:hlinkClick r:id="rId3" action="ppaction://hlinksldjump"/>
            <a:extLst>
              <a:ext uri="{FF2B5EF4-FFF2-40B4-BE49-F238E27FC236}">
                <a16:creationId xmlns="" xmlns:a16="http://schemas.microsoft.com/office/drawing/2014/main" id="{C2CDAA76-4CB9-4F5D-B0A2-D79E477F2B50}"/>
              </a:ext>
            </a:extLst>
          </p:cNvPr>
          <p:cNvSpPr/>
          <p:nvPr/>
        </p:nvSpPr>
        <p:spPr>
          <a:xfrm>
            <a:off x="374060" y="3080290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Екатерина </a:t>
            </a:r>
            <a:r>
              <a:rPr lang="en-US" sz="1400">
                <a:solidFill>
                  <a:schemeClr val="tx1"/>
                </a:solidFill>
              </a:rPr>
              <a:t>II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428267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5. Период правления этой российской императрицы </a:t>
            </a:r>
          </a:p>
          <a:p>
            <a:pPr defTabSz="914377"/>
            <a:r>
              <a:rPr lang="ru-RU" sz="1800" dirty="0">
                <a:latin typeface="Roboto Slab"/>
              </a:rPr>
              <a:t>связан с проведением политики </a:t>
            </a:r>
          </a:p>
          <a:p>
            <a:pPr defTabSz="914377"/>
            <a:r>
              <a:rPr lang="ru-RU" sz="1800" dirty="0">
                <a:latin typeface="Roboto Slab"/>
              </a:rPr>
              <a:t>«просвещённого абсолютизма».</a:t>
            </a:r>
          </a:p>
        </p:txBody>
      </p:sp>
      <p:sp>
        <p:nvSpPr>
          <p:cNvPr id="8" name="Скругленный прямоугольник 23">
            <a:hlinkClick r:id="" action="ppaction://noaction"/>
            <a:extLst>
              <a:ext uri="{FF2B5EF4-FFF2-40B4-BE49-F238E27FC236}">
                <a16:creationId xmlns="" xmlns:a16="http://schemas.microsoft.com/office/drawing/2014/main" id="{E92D00C8-D00E-4E23-B413-66191BB99EC8}"/>
              </a:ext>
            </a:extLst>
          </p:cNvPr>
          <p:cNvSpPr/>
          <p:nvPr/>
        </p:nvSpPr>
        <p:spPr>
          <a:xfrm>
            <a:off x="2795874" y="308029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Елизавета Петровна</a:t>
            </a:r>
          </a:p>
        </p:txBody>
      </p:sp>
      <p:sp>
        <p:nvSpPr>
          <p:cNvPr id="12" name="Скругленный прямоугольник 21">
            <a:hlinkClick r:id="" action="ppaction://noaction"/>
            <a:extLst>
              <a:ext uri="{FF2B5EF4-FFF2-40B4-BE49-F238E27FC236}">
                <a16:creationId xmlns="" xmlns:a16="http://schemas.microsoft.com/office/drawing/2014/main" id="{1E880136-432C-49AD-AD16-99F864F1396A}"/>
              </a:ext>
            </a:extLst>
          </p:cNvPr>
          <p:cNvSpPr/>
          <p:nvPr/>
        </p:nvSpPr>
        <p:spPr>
          <a:xfrm>
            <a:off x="366829" y="4001697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Иоанновна</a:t>
            </a:r>
          </a:p>
        </p:txBody>
      </p:sp>
      <p:sp>
        <p:nvSpPr>
          <p:cNvPr id="15" name="Скругленный прямоугольник 24">
            <a:hlinkClick r:id="" action="ppaction://noaction"/>
            <a:extLst>
              <a:ext uri="{FF2B5EF4-FFF2-40B4-BE49-F238E27FC236}">
                <a16:creationId xmlns="" xmlns:a16="http://schemas.microsoft.com/office/drawing/2014/main" id="{16561246-FEC4-4D71-B7BA-A816AB25A8F8}"/>
              </a:ext>
            </a:extLst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Екатерина</a:t>
            </a:r>
            <a:r>
              <a:rPr lang="en-US" sz="1400">
                <a:solidFill>
                  <a:schemeClr val="tx1"/>
                </a:solidFill>
              </a:rPr>
              <a:t> I</a:t>
            </a:r>
            <a:endParaRPr lang="ru-RU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1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ABC4625-6D5D-4E60-B292-8580DC093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96" t="718" r="9439" b="1415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4" y="726663"/>
            <a:ext cx="4883448" cy="340477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Екатерина </a:t>
            </a:r>
            <a:r>
              <a:rPr lang="en-US" sz="3200" dirty="0">
                <a:solidFill>
                  <a:prstClr val="black"/>
                </a:solidFill>
                <a:latin typeface="Roboto Slab"/>
              </a:rPr>
              <a:t>II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Екатерина II, немка по происхождению, внесла значительный вклад в развитие Российского государства. В годы её правления были присоединены новые территории, подъём переживали наука и искусство. При Екатерине II впервые в России стал продаваться хлеб, который население покупало за бумажные деньги, также введённые в обиход императрицей. К достижениям Екатерины II относится введение вакцинирования на территории России.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337712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1A1CACE-5B5B-4193-B9F1-F8068113E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71" r="8567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Марта Скавронская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Анастасия </a:t>
            </a:r>
            <a:r>
              <a:rPr lang="ru-RU" sz="1400" err="1">
                <a:solidFill>
                  <a:schemeClr val="tx1"/>
                </a:solidFill>
              </a:rPr>
              <a:t>Ягужинская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>
            <a:hlinkClick r:id="rId4" action="ppaction://hlinksldjump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Екатерина Дашкова</a:t>
            </a:r>
          </a:p>
        </p:txBody>
      </p:sp>
      <p:sp>
        <p:nvSpPr>
          <p:cNvPr id="15" name="Скругленный прямоугольник 14">
            <a:hlinkClick r:id="" action="ppaction://noaction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Анастасия Нарышкина</a:t>
            </a:r>
          </a:p>
        </p:txBody>
      </p:sp>
      <p:sp>
        <p:nvSpPr>
          <p:cNvPr id="16" name="TextBox 15">
            <a:hlinkClick r:id="" action="ppaction://noaction"/>
          </p:cNvPr>
          <p:cNvSpPr txBox="1"/>
          <p:nvPr/>
        </p:nvSpPr>
        <p:spPr>
          <a:xfrm>
            <a:off x="358776" y="376238"/>
            <a:ext cx="4148569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6. Эта многолетняя подруга и сподвижница Екатерины </a:t>
            </a:r>
            <a:r>
              <a:rPr lang="en-US" sz="1800" dirty="0">
                <a:latin typeface="Roboto Slab"/>
              </a:rPr>
              <a:t>II – </a:t>
            </a:r>
            <a:r>
              <a:rPr lang="ru-RU" sz="1800" dirty="0">
                <a:latin typeface="Roboto Slab"/>
              </a:rPr>
              <a:t>первая в истории России женщина неимператорского происхождения, занимавшая высокие государственные </a:t>
            </a:r>
            <a:r>
              <a:rPr lang="ru-RU" sz="1800" dirty="0" smtClean="0">
                <a:latin typeface="Roboto Slab"/>
              </a:rPr>
              <a:t>посты.</a:t>
            </a:r>
            <a:endParaRPr lang="ru-RU" sz="1800" dirty="0"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304133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6A313A-8931-45A3-A88D-B5164794BA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71" r="8567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1" y="628043"/>
            <a:ext cx="5127628" cy="364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Екатерина Дашкова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Екатерина Дашкова (в девичестве Воронцова) –  одна из самых заметных личностей российского Просвещения. Она была одной из первых учёных женщин России. Она занимала пост директора Петербургской академии наук, став единственной в мире женщиной с таким статусом.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Также княгиня </a:t>
            </a:r>
            <a:r>
              <a:rPr lang="ru-RU" sz="1600" dirty="0">
                <a:ea typeface="Roboto Slab" pitchFamily="2" charset="0"/>
              </a:rPr>
              <a:t>возглавляла учреждённую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по её инициативе Российскую академию.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Выступила организатором и участницей создания первого толкового словаря русского языка –  «Словаря Академии Российской</a:t>
            </a:r>
            <a:r>
              <a:rPr lang="ru-RU" sz="1600" dirty="0" smtClean="0">
                <a:ea typeface="Roboto Slab" pitchFamily="2" charset="0"/>
              </a:rPr>
              <a:t>».</a:t>
            </a:r>
            <a:endParaRPr lang="ru-RU" sz="1600" dirty="0">
              <a:ea typeface="Roboto Slab" pitchFamily="2" charset="0"/>
            </a:endParaRP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44378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2C17D78-2DBE-4021-8783-1E24FE8A3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78" t="1408" r="7554" b="1408"/>
          <a:stretch/>
        </p:blipFill>
        <p:spPr>
          <a:xfrm>
            <a:off x="5763491" y="0"/>
            <a:ext cx="3380509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66829" y="3102199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Евдокия Лопухина</a:t>
            </a: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Надежда Дурова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Евреинова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Мария Смирнова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5" y="376238"/>
            <a:ext cx="4840241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7. Эта участница Отечественной войны 1812 года, известная как кавалерист-девица, после завершения военной карьеры занялась литературной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208377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5E67A40-5C72-479F-81F6-0C60913EED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78" t="1408" r="7554" b="1408"/>
          <a:stretch/>
        </p:blipFill>
        <p:spPr>
          <a:xfrm>
            <a:off x="5763491" y="0"/>
            <a:ext cx="3380509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3" y="683459"/>
            <a:ext cx="4850536" cy="37030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Надежда Дурова</a:t>
            </a:r>
          </a:p>
          <a:p>
            <a:pPr>
              <a:lnSpc>
                <a:spcPct val="114000"/>
              </a:lnSpc>
            </a:pPr>
            <a:endParaRPr lang="ru-RU" sz="8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В бою с наполеоновскими войсками самоотверженность Дуровой поражала </a:t>
            </a: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её товарищей. Она презирала опасность, малодушие и никогда не жаловалась на</a:t>
            </a: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боль и тяготы походной жизни. А её литературные произведения критики поддерживали хвалебными отзывами, отмечали простоту слога, выразительность языка и небанальность содержания. Как писателя, </a:t>
            </a:r>
            <a:r>
              <a:rPr lang="ru-RU" sz="1500" dirty="0" smtClean="0">
                <a:ea typeface="Roboto Slab" pitchFamily="2" charset="0"/>
              </a:rPr>
              <a:t>её </a:t>
            </a:r>
            <a:r>
              <a:rPr lang="ru-RU" sz="1500" dirty="0">
                <a:ea typeface="Roboto Slab" pitchFamily="2" charset="0"/>
              </a:rPr>
              <a:t>больше всего волновала несправедливая разница между статусом мужчины и женщины в обществе.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14063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1715918A-3276-4847-BBB8-0B5C80D5E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1" t="12807" r="20711" b="14743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Ковалевская</a:t>
            </a: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Надежда Суслова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Зинаида Морозова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Варвара Павлова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4033837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8. В XIX веке, когда главным предназначением женщины считались дом и семья, эта дочь бывшего крепостного сумела стать первой в России женщиной-доктором медицины.</a:t>
            </a:r>
          </a:p>
        </p:txBody>
      </p:sp>
    </p:spTree>
    <p:extLst>
      <p:ext uri="{BB962C8B-B14F-4D97-AF65-F5344CB8AC3E}">
        <p14:creationId xmlns:p14="http://schemas.microsoft.com/office/powerpoint/2010/main" val="236012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01E86881-93D9-4623-B3C9-BDFBB413D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1" t="12807" r="20711" b="14743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3" y="720403"/>
            <a:ext cx="4721226" cy="35444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Надежда Суслова</a:t>
            </a:r>
          </a:p>
          <a:p>
            <a:pPr>
              <a:lnSpc>
                <a:spcPct val="114000"/>
              </a:lnSpc>
            </a:pPr>
            <a:endParaRPr lang="ru-RU" sz="105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Физиолог, хирург, гинеколог. Первой из русских женщин получила диплом доктора медицины и хирургии и акушерства за диссертацию «Доклад о физиологии лимфы».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Занималась медицинской практикой и выпускала научные труды. На протяжении всей жизни ей приходилось сталкиваться с дискриминацией и непониманием, но она отстояла </a:t>
            </a:r>
            <a:r>
              <a:rPr lang="ru-RU" sz="1600" dirty="0" smtClean="0">
                <a:ea typeface="Roboto Slab" pitchFamily="2" charset="0"/>
              </a:rPr>
              <a:t>своё </a:t>
            </a:r>
            <a:r>
              <a:rPr lang="ru-RU" sz="1600" dirty="0">
                <a:ea typeface="Roboto Slab" pitchFamily="2" charset="0"/>
              </a:rPr>
              <a:t>право заниматься наукой, открыв путь в медицину и другим женщинам.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12302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hlinkClick r:id="rId2" action="ppaction://hlinksldjump"/>
          </p:cNvPr>
          <p:cNvSpPr/>
          <p:nvPr/>
        </p:nvSpPr>
        <p:spPr>
          <a:xfrm>
            <a:off x="358775" y="3102200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Голубкина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EA892EF-6129-4237-B817-D45BF9BB59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8" r="9281"/>
          <a:stretch/>
        </p:blipFill>
        <p:spPr>
          <a:xfrm>
            <a:off x="5759450" y="0"/>
            <a:ext cx="3387235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5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Елена Янсон-</a:t>
            </a:r>
            <a:r>
              <a:rPr lang="ru-RU" sz="1400" err="1" smtClean="0">
                <a:solidFill>
                  <a:schemeClr val="tx1"/>
                </a:solidFill>
              </a:rPr>
              <a:t>Манизер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Зинаида Серебрякова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Елизавета Мартынова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42262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9. Этой уроженке Зарайска чудом удалось стать скульптором. Ведь </a:t>
            </a:r>
            <a:r>
              <a:rPr lang="ru-RU" sz="1800" dirty="0" smtClean="0">
                <a:latin typeface="Roboto Slab"/>
              </a:rPr>
              <a:t/>
            </a:r>
            <a:br>
              <a:rPr lang="ru-RU" sz="1800" dirty="0" smtClean="0">
                <a:latin typeface="Roboto Slab"/>
              </a:rPr>
            </a:br>
            <a:r>
              <a:rPr lang="ru-RU" sz="1800" dirty="0" smtClean="0">
                <a:latin typeface="Roboto Slab"/>
              </a:rPr>
              <a:t>в </a:t>
            </a:r>
            <a:r>
              <a:rPr lang="ru-RU" sz="1800" dirty="0">
                <a:latin typeface="Roboto Slab"/>
              </a:rPr>
              <a:t>XIX веке </a:t>
            </a:r>
            <a:r>
              <a:rPr lang="ru-RU" sz="1800" dirty="0" smtClean="0">
                <a:latin typeface="Roboto Slab"/>
              </a:rPr>
              <a:t>овладеть </a:t>
            </a:r>
            <a:r>
              <a:rPr lang="ru-RU" sz="1800" dirty="0">
                <a:latin typeface="Roboto Slab"/>
              </a:rPr>
              <a:t>подобной профессией женщине было сложно. </a:t>
            </a:r>
          </a:p>
        </p:txBody>
      </p:sp>
    </p:spTree>
    <p:extLst>
      <p:ext uri="{BB962C8B-B14F-4D97-AF65-F5344CB8AC3E}">
        <p14:creationId xmlns:p14="http://schemas.microsoft.com/office/powerpoint/2010/main" val="395680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50B7A2B-CD7E-45E4-9F51-10B3AE944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8" r="9281"/>
          <a:stretch/>
        </p:blipFill>
        <p:spPr>
          <a:xfrm>
            <a:off x="5759450" y="0"/>
            <a:ext cx="3387235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8" y="618884"/>
            <a:ext cx="5266527" cy="37030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Анна </a:t>
            </a:r>
            <a:r>
              <a:rPr lang="ru-RU" sz="3200" dirty="0" err="1">
                <a:solidFill>
                  <a:prstClr val="black"/>
                </a:solidFill>
                <a:latin typeface="Roboto Slab"/>
              </a:rPr>
              <a:t>Голубкина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50" dirty="0">
              <a:solidFill>
                <a:prstClr val="black"/>
              </a:solidFill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solidFill>
                  <a:prstClr val="black"/>
                </a:solidFill>
                <a:ea typeface="Roboto Slab" pitchFamily="2" charset="0"/>
              </a:rPr>
              <a:t>О</a:t>
            </a:r>
            <a:r>
              <a:rPr lang="ru-RU" sz="1500" dirty="0">
                <a:ea typeface="Roboto Slab" pitchFamily="2" charset="0"/>
              </a:rPr>
              <a:t>дна</a:t>
            </a:r>
            <a:r>
              <a:rPr lang="ru-RU" sz="1500" dirty="0">
                <a:latin typeface="+mj-lt"/>
                <a:ea typeface="Roboto Slab" pitchFamily="2" charset="0"/>
              </a:rPr>
              <a:t> </a:t>
            </a:r>
            <a:r>
              <a:rPr lang="ru-RU" sz="1500" dirty="0">
                <a:ea typeface="Roboto Slab" pitchFamily="2" charset="0"/>
              </a:rPr>
              <a:t>из первых женщин России, добившаяся славы скульптора. Она создавала скульптуры в стиле модерна и символизма, но наибольшую известность приобрела как портретист. Семья </a:t>
            </a:r>
            <a:r>
              <a:rPr lang="ru-RU" sz="1500" dirty="0" err="1">
                <a:ea typeface="Roboto Slab" pitchFamily="2" charset="0"/>
              </a:rPr>
              <a:t>Голубкиной</a:t>
            </a:r>
            <a:r>
              <a:rPr lang="ru-RU" sz="1500" dirty="0">
                <a:ea typeface="Roboto Slab" pitchFamily="2" charset="0"/>
              </a:rPr>
              <a:t> занималась разведением огорода и держала постоялый двор. </a:t>
            </a: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К тому же </a:t>
            </a:r>
            <a:r>
              <a:rPr lang="ru-RU" sz="1500" dirty="0" smtClean="0">
                <a:ea typeface="Roboto Slab" pitchFamily="2" charset="0"/>
              </a:rPr>
              <a:t>дед </a:t>
            </a:r>
            <a:r>
              <a:rPr lang="ru-RU" sz="1500" dirty="0">
                <a:ea typeface="Roboto Slab" pitchFamily="2" charset="0"/>
              </a:rPr>
              <a:t>её был </a:t>
            </a:r>
            <a:r>
              <a:rPr lang="ru-RU" sz="1500" dirty="0" smtClean="0">
                <a:ea typeface="Roboto Slab" pitchFamily="2" charset="0"/>
              </a:rPr>
              <a:t>старообрядцем </a:t>
            </a:r>
            <a:r>
              <a:rPr lang="ru-RU" sz="1500" dirty="0">
                <a:ea typeface="Roboto Slab" pitchFamily="2" charset="0"/>
              </a:rPr>
              <a:t>и возглавлял </a:t>
            </a:r>
            <a:r>
              <a:rPr lang="ru-RU" sz="1500" dirty="0" err="1">
                <a:ea typeface="Roboto Slab" pitchFamily="2" charset="0"/>
              </a:rPr>
              <a:t>зарайскую</a:t>
            </a:r>
            <a:r>
              <a:rPr lang="ru-RU" sz="1500" dirty="0">
                <a:ea typeface="Roboto Slab" pitchFamily="2" charset="0"/>
              </a:rPr>
              <a:t> духовную общину. Поэтому чудом можно назвать, что с такой семейной историей </a:t>
            </a:r>
            <a:r>
              <a:rPr lang="ru-RU" sz="1500" dirty="0" err="1">
                <a:ea typeface="Roboto Slab" pitchFamily="2" charset="0"/>
              </a:rPr>
              <a:t>Голубкина</a:t>
            </a:r>
            <a:r>
              <a:rPr lang="ru-RU" sz="1500" dirty="0">
                <a:ea typeface="Roboto Slab" pitchFamily="2" charset="0"/>
              </a:rPr>
              <a:t> смогла поступить в Академию художеств и освоить профессию скульптора, то есть занялась совсем не женским физическим трудом.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74626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Зинаида Гиппиус</a:t>
            </a:r>
            <a:endParaRPr lang="ru-RU" sz="140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0CEBE8B-5B70-4FC5-99A5-9D28F7EEC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45" r="27341"/>
          <a:stretch/>
        </p:blipFill>
        <p:spPr>
          <a:xfrm>
            <a:off x="5759451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66829" y="4000611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Лидия Зверева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Татьяна Зуева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3657639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10. Историю этой первой дипломированной русской женщины-пилота можно </a:t>
            </a:r>
            <a:r>
              <a:rPr lang="ru-RU" sz="1800" dirty="0" smtClean="0">
                <a:latin typeface="Roboto Slab"/>
              </a:rPr>
              <a:t>назвать </a:t>
            </a:r>
            <a:r>
              <a:rPr lang="ru-RU" sz="1800" dirty="0">
                <a:latin typeface="Roboto Slab"/>
              </a:rPr>
              <a:t>вдохновляющим примером силы воли и упорства.</a:t>
            </a:r>
          </a:p>
        </p:txBody>
      </p:sp>
      <p:sp>
        <p:nvSpPr>
          <p:cNvPr id="15" name="Скругленный прямоугольник 14">
            <a:hlinkClick r:id="" action="ppaction://noaction"/>
          </p:cNvPr>
          <p:cNvSpPr/>
          <p:nvPr/>
        </p:nvSpPr>
        <p:spPr>
          <a:xfrm>
            <a:off x="401533" y="3102199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Софья Перовская</a:t>
            </a:r>
          </a:p>
        </p:txBody>
      </p:sp>
    </p:spTree>
    <p:extLst>
      <p:ext uri="{BB962C8B-B14F-4D97-AF65-F5344CB8AC3E}">
        <p14:creationId xmlns:p14="http://schemas.microsoft.com/office/powerpoint/2010/main" val="39219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D40C1A8-F5B1-430B-BC07-34B017BB7B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45" r="27341"/>
          <a:stretch/>
        </p:blipFill>
        <p:spPr>
          <a:xfrm>
            <a:off x="5759451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9" y="734634"/>
            <a:ext cx="4906914" cy="293035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Лидия Зверева</a:t>
            </a:r>
          </a:p>
          <a:p>
            <a:pPr>
              <a:lnSpc>
                <a:spcPct val="114000"/>
              </a:lnSpc>
            </a:pPr>
            <a:endParaRPr lang="ru-RU" sz="8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Лидия Виссарионовна Зверева родилась в конце XIX века — вместе с авиацией. И уже в 20-летнем возрасте, преодолевая социальные барьеры своего времени, поступила в частную авиационную школу. В итоге она стала первой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Российской империи женщиной, получившей диплом пилота​​. Тем самым она проложила путь в авиацию для будущих поколений женщин. 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12635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74D05B7-FB9A-4E39-A2BD-75CDEDABD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Вера Мухина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Наталья Гончарова</a:t>
            </a:r>
          </a:p>
        </p:txBody>
      </p:sp>
      <p:sp>
        <p:nvSpPr>
          <p:cNvPr id="14" name="Скругленный прямоугольник 13">
            <a:hlinkClick r:id="rId4" action="ppaction://hlinksldjump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Марианна Верёвкина</a:t>
            </a:r>
          </a:p>
        </p:txBody>
      </p:sp>
      <p:sp>
        <p:nvSpPr>
          <p:cNvPr id="16" name="Скругленный прямоугольник 15">
            <a:hlinkClick r:id="" action="ppaction://noaction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Зинаида Серебрякова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3657639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11. Творчество этой уроженки Тулы, ученицы Репина, прочно вошло в историю европейского и русского авангарда и тесно связано с именами Алексея </a:t>
            </a:r>
            <a:r>
              <a:rPr lang="ru-RU" sz="1800" dirty="0" err="1">
                <a:latin typeface="Roboto Slab"/>
              </a:rPr>
              <a:t>Явленского</a:t>
            </a:r>
            <a:r>
              <a:rPr lang="ru-RU" sz="1800" dirty="0">
                <a:latin typeface="Roboto Slab"/>
              </a:rPr>
              <a:t> и Василия Кандинского.</a:t>
            </a:r>
          </a:p>
        </p:txBody>
      </p:sp>
    </p:spTree>
    <p:extLst>
      <p:ext uri="{BB962C8B-B14F-4D97-AF65-F5344CB8AC3E}">
        <p14:creationId xmlns:p14="http://schemas.microsoft.com/office/powerpoint/2010/main" val="77167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791D5F3-6108-4557-A66A-8A9FA33A4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5" y="926621"/>
            <a:ext cx="5081333" cy="293035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Марианна </a:t>
            </a:r>
            <a:r>
              <a:rPr lang="ru-RU" sz="3200" dirty="0" err="1">
                <a:solidFill>
                  <a:prstClr val="black"/>
                </a:solidFill>
                <a:latin typeface="Roboto Slab"/>
              </a:rPr>
              <a:t>Верёвкина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8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Первоначально работала в стиле реализма, достигнув </a:t>
            </a:r>
            <a:r>
              <a:rPr lang="ru-RU" sz="1600" dirty="0" smtClean="0">
                <a:ea typeface="Roboto Slab" pitchFamily="2" charset="0"/>
              </a:rPr>
              <a:t>такого </a:t>
            </a:r>
            <a:r>
              <a:rPr lang="ru-RU" sz="1600" dirty="0">
                <a:ea typeface="Roboto Slab" pitchFamily="2" charset="0"/>
              </a:rPr>
              <a:t>мастерства, что была названа «Русским Рембрандтом». После переезда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Германию под влиянием </a:t>
            </a:r>
            <a:r>
              <a:rPr lang="ru-RU" sz="1600" dirty="0" err="1">
                <a:ea typeface="Roboto Slab" pitchFamily="2" charset="0"/>
              </a:rPr>
              <a:t>Явленского</a:t>
            </a:r>
            <a:r>
              <a:rPr lang="ru-RU" sz="1600" dirty="0">
                <a:ea typeface="Roboto Slab" pitchFamily="2" charset="0"/>
              </a:rPr>
              <a:t>, Кандинского и других художников, живших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Мюнхене в начале ХХ </a:t>
            </a:r>
            <a:r>
              <a:rPr lang="ru-RU" sz="1600" dirty="0" smtClean="0">
                <a:ea typeface="Roboto Slab" pitchFamily="2" charset="0"/>
              </a:rPr>
              <a:t>века, </a:t>
            </a:r>
            <a:r>
              <a:rPr lang="ru-RU" sz="1600" dirty="0">
                <a:ea typeface="Roboto Slab" pitchFamily="2" charset="0"/>
              </a:rPr>
              <a:t>начала работать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стиле экспрессионизма. Выставлялась вместе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 группой «Синий </a:t>
            </a:r>
            <a:r>
              <a:rPr lang="ru-RU" sz="1600" dirty="0" smtClean="0">
                <a:ea typeface="Roboto Slab" pitchFamily="2" charset="0"/>
              </a:rPr>
              <a:t>всадник</a:t>
            </a:r>
            <a:r>
              <a:rPr lang="ru-RU" sz="1600" dirty="0">
                <a:ea typeface="Roboto Slab" pitchFamily="2" charset="0"/>
              </a:rPr>
              <a:t>».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355186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1 1895 Ел Гнесин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0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>
            <a:hlinkClick r:id="rId3" action="ppaction://hlinksldjump"/>
          </p:cNvPr>
          <p:cNvSpPr/>
          <p:nvPr/>
        </p:nvSpPr>
        <p:spPr>
          <a:xfrm>
            <a:off x="2795874" y="3085916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Елена </a:t>
            </a:r>
            <a:r>
              <a:rPr lang="ru-RU" sz="1400" dirty="0" err="1">
                <a:solidFill>
                  <a:schemeClr val="tx1"/>
                </a:solidFill>
              </a:rPr>
              <a:t>Гнесина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Валентина Фёдорова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4001696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Александра Пирогова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>
            <a:hlinkClick r:id="" action="ppaction://noaction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Ирина Сеченова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5" y="376238"/>
            <a:ext cx="456315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12. </a:t>
            </a:r>
            <a:r>
              <a:rPr lang="ru-RU" sz="1800" dirty="0" smtClean="0">
                <a:latin typeface="Roboto Slab"/>
              </a:rPr>
              <a:t>Он</a:t>
            </a:r>
            <a:r>
              <a:rPr lang="ru-RU" sz="1800" dirty="0" smtClean="0">
                <a:latin typeface="Roboto Slab"/>
              </a:rPr>
              <a:t>а – </a:t>
            </a:r>
            <a:r>
              <a:rPr lang="ru-RU" sz="1800" dirty="0" smtClean="0">
                <a:latin typeface="Roboto Slab"/>
              </a:rPr>
              <a:t>легендарная </a:t>
            </a:r>
            <a:r>
              <a:rPr lang="ru-RU" sz="1800" dirty="0">
                <a:latin typeface="Roboto Slab"/>
              </a:rPr>
              <a:t>фигура в истории российского музыкального </a:t>
            </a:r>
            <a:r>
              <a:rPr lang="ru-RU" sz="1800" dirty="0" smtClean="0">
                <a:latin typeface="Roboto Slab"/>
              </a:rPr>
              <a:t>образования. Была создателем </a:t>
            </a:r>
            <a:r>
              <a:rPr lang="ru-RU" sz="1800" dirty="0">
                <a:latin typeface="Roboto Slab"/>
              </a:rPr>
              <a:t>и </a:t>
            </a:r>
            <a:r>
              <a:rPr lang="ru-RU" sz="1800" dirty="0" smtClean="0">
                <a:latin typeface="Roboto Slab"/>
              </a:rPr>
              <a:t>руководителем учебных заведений, охватывающих </a:t>
            </a:r>
            <a:r>
              <a:rPr lang="ru-RU" sz="1800" dirty="0">
                <a:latin typeface="Roboto Slab"/>
              </a:rPr>
              <a:t>все звенья подготовки </a:t>
            </a:r>
            <a:r>
              <a:rPr lang="ru-RU" sz="1800" dirty="0" smtClean="0">
                <a:latin typeface="Roboto Slab"/>
              </a:rPr>
              <a:t>музыкантов. </a:t>
            </a:r>
            <a:endParaRPr lang="ru-RU" sz="1800" dirty="0"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9153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7" y="734634"/>
            <a:ext cx="4802779" cy="252639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Елена </a:t>
            </a:r>
            <a:r>
              <a:rPr lang="ru-RU" sz="3200" dirty="0" err="1" smtClean="0">
                <a:solidFill>
                  <a:prstClr val="black"/>
                </a:solidFill>
                <a:latin typeface="Roboto Slab"/>
              </a:rPr>
              <a:t>Гнесина</a:t>
            </a:r>
            <a:endParaRPr lang="ru-RU" sz="3200" dirty="0" smtClean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Пианистка-педагог, она </a:t>
            </a:r>
            <a:r>
              <a:rPr lang="ru-RU" sz="1600" dirty="0" smtClean="0">
                <a:ea typeface="Roboto Slab" pitchFamily="2" charset="0"/>
              </a:rPr>
              <a:t>преподавала </a:t>
            </a:r>
            <a:r>
              <a:rPr lang="ru-RU" sz="1600" dirty="0">
                <a:ea typeface="Roboto Slab" pitchFamily="2" charset="0"/>
              </a:rPr>
              <a:t>ученикам всех возрастов, создала большой учебный репертуар как композитор,  автор сочинений для детей. Елена </a:t>
            </a:r>
            <a:r>
              <a:rPr lang="ru-RU" sz="1600" dirty="0" err="1">
                <a:ea typeface="Roboto Slab" pitchFamily="2" charset="0"/>
              </a:rPr>
              <a:t>Фабиановна</a:t>
            </a:r>
            <a:r>
              <a:rPr lang="ru-RU" sz="1600" dirty="0">
                <a:ea typeface="Roboto Slab" pitchFamily="2" charset="0"/>
              </a:rPr>
              <a:t> </a:t>
            </a:r>
            <a:r>
              <a:rPr lang="ru-RU" sz="1600" dirty="0" smtClean="0">
                <a:ea typeface="Roboto Slab" pitchFamily="2" charset="0"/>
              </a:rPr>
              <a:t>руководила </a:t>
            </a:r>
            <a:r>
              <a:rPr lang="ru-RU" sz="1600" dirty="0">
                <a:ea typeface="Roboto Slab" pitchFamily="2" charset="0"/>
              </a:rPr>
              <a:t>созданными ею учебными заведениями рекордный срок – в общей сложности более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smtClean="0">
                <a:ea typeface="Roboto Slab" pitchFamily="2" charset="0"/>
              </a:rPr>
              <a:t>70 лет. </a:t>
            </a:r>
            <a:endParaRPr lang="ru-RU" sz="1600" dirty="0">
              <a:ea typeface="Roboto Slab" pitchFamily="2" charset="0"/>
            </a:endParaRP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3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  <p:pic>
        <p:nvPicPr>
          <p:cNvPr id="10" name="Picture 2" descr="01 1895 Ел Гнесин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0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E09AFC2-A018-4AAB-8750-85357135C2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0" r="8971"/>
          <a:stretch/>
        </p:blipFill>
        <p:spPr>
          <a:xfrm>
            <a:off x="5759450" y="0"/>
            <a:ext cx="3407103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Анна Павлова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Матильда Кшесинская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>
            <a:hlinkClick r:id="rId4" action="ppaction://hlinksldjump"/>
          </p:cNvPr>
          <p:cNvSpPr/>
          <p:nvPr/>
        </p:nvSpPr>
        <p:spPr>
          <a:xfrm>
            <a:off x="374060" y="4017249"/>
            <a:ext cx="2110769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Агриппина Ваганова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389971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13. Она мечтала стать великой балериной, но в историю русского балета навсегда вошла как гениальный педагог.</a:t>
            </a:r>
          </a:p>
        </p:txBody>
      </p:sp>
      <p:sp>
        <p:nvSpPr>
          <p:cNvPr id="16" name="Скругленный прямоугольник 15">
            <a:hlinkClick r:id="" action="ppaction://noaction"/>
          </p:cNvPr>
          <p:cNvSpPr/>
          <p:nvPr/>
        </p:nvSpPr>
        <p:spPr>
          <a:xfrm>
            <a:off x="2795874" y="4017248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Галина Уланова</a:t>
            </a:r>
            <a:endParaRPr lang="ru-RU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1DE1011-0902-4506-B0EE-74507687E6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0" r="8971"/>
          <a:stretch/>
        </p:blipFill>
        <p:spPr>
          <a:xfrm>
            <a:off x="5759450" y="0"/>
            <a:ext cx="3407103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5" y="783087"/>
            <a:ext cx="5000312" cy="319427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err="1">
                <a:solidFill>
                  <a:prstClr val="black"/>
                </a:solidFill>
                <a:latin typeface="Roboto Slab"/>
              </a:rPr>
              <a:t>Агриппина</a:t>
            </a:r>
            <a:r>
              <a:rPr lang="ru-RU" sz="3200" dirty="0">
                <a:solidFill>
                  <a:prstClr val="black"/>
                </a:solidFill>
                <a:latin typeface="Roboto Slab"/>
              </a:rPr>
              <a:t> Ваганова</a:t>
            </a:r>
          </a:p>
          <a:p>
            <a:pPr>
              <a:lnSpc>
                <a:spcPct val="114000"/>
              </a:lnSpc>
            </a:pPr>
            <a:endParaRPr lang="ru-RU" sz="16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Написала книгу «Основы классического танца», ставшую основополагающей для русской балетной школы XX века. Также она разработала собственную методическую систему классического танца.</a:t>
            </a:r>
          </a:p>
          <a:p>
            <a:pPr>
              <a:lnSpc>
                <a:spcPct val="114000"/>
              </a:lnSpc>
            </a:pPr>
            <a:endParaRPr lang="ru-RU" sz="15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Разработанная Вагановой методика преподавания танца стала основой мировой балетной педагогики, а </a:t>
            </a:r>
            <a:r>
              <a:rPr lang="ru-RU" sz="1500" dirty="0" smtClean="0">
                <a:ea typeface="Roboto Slab" pitchFamily="2" charset="0"/>
              </a:rPr>
              <a:t>её </a:t>
            </a:r>
            <a:r>
              <a:rPr lang="ru-RU" sz="1500" dirty="0">
                <a:ea typeface="Roboto Slab" pitchFamily="2" charset="0"/>
              </a:rPr>
              <a:t>ученики покоряли самых взыскательных зрителей по всему миру.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401113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37B06B1B-CD64-4BA8-A077-8D85534A3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Надежда Крупская 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358775" y="4001697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Александра </a:t>
            </a:r>
            <a:r>
              <a:rPr lang="ru-RU" sz="1400" smtClean="0">
                <a:solidFill>
                  <a:schemeClr val="tx1"/>
                </a:solidFill>
              </a:rPr>
              <a:t>Коллонтай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2795874" y="3102200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Инесса Арманд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Мария </a:t>
            </a:r>
            <a:r>
              <a:rPr lang="ru-RU" sz="1400" err="1" smtClean="0">
                <a:solidFill>
                  <a:schemeClr val="tx1"/>
                </a:solidFill>
              </a:rPr>
              <a:t>Бочкарёва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428267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14. Этой пламенной революционерке суждено было стать первой в мире женщиной-министром и первой в мировой истории женщиной-дипломатом.</a:t>
            </a:r>
          </a:p>
        </p:txBody>
      </p:sp>
    </p:spTree>
    <p:extLst>
      <p:ext uri="{BB962C8B-B14F-4D97-AF65-F5344CB8AC3E}">
        <p14:creationId xmlns:p14="http://schemas.microsoft.com/office/powerpoint/2010/main" val="159085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FD25C1F0-F434-4FBA-88FC-3BAF6A6A4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/>
          <a:stretch/>
        </p:blipFill>
        <p:spPr bwMode="auto">
          <a:xfrm>
            <a:off x="5759450" y="0"/>
            <a:ext cx="338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5" y="575464"/>
            <a:ext cx="5026034" cy="37030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Александра Коллонтай</a:t>
            </a:r>
          </a:p>
          <a:p>
            <a:pPr>
              <a:lnSpc>
                <a:spcPct val="114000"/>
              </a:lnSpc>
            </a:pPr>
            <a:endParaRPr lang="ru-RU" sz="15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500" dirty="0">
                <a:ea typeface="Roboto Slab" pitchFamily="2" charset="0"/>
              </a:rPr>
              <a:t>Коллонтай возглавила Народный комиссариат общественного призрения, который занимался решением социальных вопросов. Благодаря её деятельности впервые в истории России государство взяло на себя обязанности по охране материнства и младенчества. При её участии были разработаны положения об отпусках по беременности и родам, о пособиях матерям; была создана система яслей и детских садов. В качестве дипломата ей удалось ограничить влияние нацистской пропаганды в Швеции и Финляндии.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11806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437C7CA-CBB0-41F2-9D58-C972D9F9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03" r="34684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" action="ppaction://noaction"/>
          </p:cNvPr>
          <p:cNvSpPr/>
          <p:nvPr/>
        </p:nvSpPr>
        <p:spPr>
          <a:xfrm>
            <a:off x="358777" y="308591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 smtClean="0">
                <a:solidFill>
                  <a:schemeClr val="tx1"/>
                </a:solidFill>
              </a:rPr>
              <a:t>Елена Образцова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2795874" y="3102200"/>
            <a:ext cx="2134106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Вероника Дударова</a:t>
            </a:r>
          </a:p>
        </p:txBody>
      </p:sp>
      <p:sp>
        <p:nvSpPr>
          <p:cNvPr id="13" name="Скругленный прямоугольник 12">
            <a:hlinkClick r:id="" action="ppaction://noaction"/>
          </p:cNvPr>
          <p:cNvSpPr/>
          <p:nvPr/>
        </p:nvSpPr>
        <p:spPr>
          <a:xfrm>
            <a:off x="358775" y="4017249"/>
            <a:ext cx="2126052" cy="71508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Анна Павлова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2795874" y="4001697"/>
            <a:ext cx="2126052" cy="715089"/>
          </a:xfrm>
          <a:prstGeom prst="roundRect">
            <a:avLst/>
          </a:prstGeom>
          <a:noFill/>
          <a:ln w="19050">
            <a:solidFill>
              <a:srgbClr val="FFC10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ru-RU" sz="1400">
                <a:solidFill>
                  <a:schemeClr val="tx1"/>
                </a:solidFill>
              </a:rPr>
              <a:t>Галина Вишневская</a:t>
            </a: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358776" y="376238"/>
            <a:ext cx="3923857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latin typeface="Roboto Slab"/>
              </a:rPr>
              <a:t>15. Эта советская и </a:t>
            </a:r>
            <a:r>
              <a:rPr lang="ru-RU" sz="1800" dirty="0" smtClean="0">
                <a:latin typeface="Roboto Slab"/>
              </a:rPr>
              <a:t>российская </a:t>
            </a:r>
            <a:r>
              <a:rPr lang="ru-RU" sz="1800" dirty="0">
                <a:latin typeface="Roboto Slab"/>
              </a:rPr>
              <a:t>женщина-дирижёр вошла</a:t>
            </a:r>
          </a:p>
          <a:p>
            <a:pPr defTabSz="914377"/>
            <a:r>
              <a:rPr lang="ru-RU" sz="1800" dirty="0">
                <a:latin typeface="Roboto Slab"/>
              </a:rPr>
              <a:t>в </a:t>
            </a:r>
            <a:r>
              <a:rPr lang="ru-RU" sz="1800" dirty="0" smtClean="0">
                <a:latin typeface="Roboto Slab"/>
              </a:rPr>
              <a:t>Книгу </a:t>
            </a:r>
            <a:r>
              <a:rPr lang="ru-RU" sz="1800" dirty="0">
                <a:latin typeface="Roboto Slab"/>
              </a:rPr>
              <a:t>рекордов Гиннесса </a:t>
            </a:r>
            <a:endParaRPr lang="ru-RU" sz="1800" dirty="0" smtClean="0">
              <a:latin typeface="Roboto Slab"/>
            </a:endParaRPr>
          </a:p>
          <a:p>
            <a:pPr defTabSz="914377"/>
            <a:r>
              <a:rPr lang="ru-RU" sz="1800" dirty="0" smtClean="0">
                <a:latin typeface="Roboto Slab"/>
              </a:rPr>
              <a:t>как </a:t>
            </a:r>
            <a:r>
              <a:rPr lang="ru-RU" sz="1800" dirty="0">
                <a:latin typeface="Roboto Slab"/>
              </a:rPr>
              <a:t>единственная женщина, возглавлявшая крупные симфонические оркестры </a:t>
            </a:r>
            <a:endParaRPr lang="ru-RU" sz="1800" dirty="0" smtClean="0">
              <a:latin typeface="Roboto Slab"/>
            </a:endParaRPr>
          </a:p>
          <a:p>
            <a:pPr defTabSz="914377"/>
            <a:r>
              <a:rPr lang="ru-RU" sz="1800" dirty="0" smtClean="0">
                <a:latin typeface="Roboto Slab"/>
              </a:rPr>
              <a:t>более </a:t>
            </a:r>
            <a:r>
              <a:rPr lang="ru-RU" sz="1800" dirty="0">
                <a:latin typeface="Roboto Slab"/>
              </a:rPr>
              <a:t>50 лет.</a:t>
            </a:r>
          </a:p>
        </p:txBody>
      </p:sp>
    </p:spTree>
    <p:extLst>
      <p:ext uri="{BB962C8B-B14F-4D97-AF65-F5344CB8AC3E}">
        <p14:creationId xmlns:p14="http://schemas.microsoft.com/office/powerpoint/2010/main" val="58257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4C39284-DC9D-4204-B79F-388662CACC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03" r="34684"/>
          <a:stretch/>
        </p:blipFill>
        <p:spPr>
          <a:xfrm>
            <a:off x="5759450" y="0"/>
            <a:ext cx="338455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4" y="653237"/>
            <a:ext cx="4826683" cy="363214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Вероника Дударова</a:t>
            </a:r>
          </a:p>
          <a:p>
            <a:pPr>
              <a:lnSpc>
                <a:spcPct val="114000"/>
              </a:lnSpc>
            </a:pPr>
            <a:endParaRPr lang="ru-RU" sz="105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Это </a:t>
            </a:r>
            <a:r>
              <a:rPr lang="ru-RU" sz="1600" dirty="0" smtClean="0">
                <a:ea typeface="Roboto Slab" pitchFamily="2" charset="0"/>
              </a:rPr>
              <a:t>первая в </a:t>
            </a:r>
            <a:r>
              <a:rPr lang="ru-RU" sz="1600" dirty="0">
                <a:ea typeface="Roboto Slab" pitchFamily="2" charset="0"/>
              </a:rPr>
              <a:t>российской истории женщина за </a:t>
            </a:r>
            <a:r>
              <a:rPr lang="ru-RU" sz="1600" dirty="0" smtClean="0">
                <a:ea typeface="Roboto Slab" pitchFamily="2" charset="0"/>
              </a:rPr>
              <a:t>дирижёрским </a:t>
            </a:r>
            <a:r>
              <a:rPr lang="ru-RU" sz="1600" dirty="0">
                <a:ea typeface="Roboto Slab" pitchFamily="2" charset="0"/>
              </a:rPr>
              <a:t>пультом. В 1960–1989 годах она была главным дирижёром и художественным руководителем Московского государственного симфонического оркестра, а в 1991–2009 годах возглавляла Симфонический оркестр России.</a:t>
            </a:r>
          </a:p>
          <a:p>
            <a:pPr>
              <a:lnSpc>
                <a:spcPct val="114000"/>
              </a:lnSpc>
            </a:pPr>
            <a:endParaRPr lang="ru-RU" sz="1600" dirty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Современники называли </a:t>
            </a:r>
            <a:r>
              <a:rPr lang="ru-RU" sz="1600" dirty="0" smtClean="0">
                <a:ea typeface="Roboto Slab" pitchFamily="2" charset="0"/>
              </a:rPr>
              <a:t>её </a:t>
            </a:r>
            <a:r>
              <a:rPr lang="ru-RU" sz="1600" dirty="0">
                <a:ea typeface="Roboto Slab" pitchFamily="2" charset="0"/>
              </a:rPr>
              <a:t>«огненный </a:t>
            </a:r>
            <a:r>
              <a:rPr lang="ru-RU" sz="1600" dirty="0" smtClean="0">
                <a:ea typeface="Roboto Slab" pitchFamily="2" charset="0"/>
              </a:rPr>
              <a:t>дирижёр</a:t>
            </a:r>
            <a:r>
              <a:rPr lang="ru-RU" sz="1600" dirty="0">
                <a:ea typeface="Roboto Slab" pitchFamily="2" charset="0"/>
              </a:rPr>
              <a:t>», «железная Вероника», «Чингисхан 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юбке», «королева </a:t>
            </a:r>
            <a:r>
              <a:rPr lang="ru-RU" sz="1600" dirty="0" err="1">
                <a:ea typeface="Roboto Slab" pitchFamily="2" charset="0"/>
              </a:rPr>
              <a:t>бисов</a:t>
            </a:r>
            <a:r>
              <a:rPr lang="ru-RU" sz="1600" dirty="0">
                <a:ea typeface="Roboto Slab" pitchFamily="2" charset="0"/>
              </a:rPr>
              <a:t>». </a:t>
            </a:r>
          </a:p>
        </p:txBody>
      </p:sp>
      <p:sp>
        <p:nvSpPr>
          <p:cNvPr id="15" name="TextBox 14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6" name="Скругленный прямоугольник 15">
            <a:hlinkClick r:id="rId5" action="ppaction://hlinksldjump"/>
          </p:cNvPr>
          <p:cNvSpPr/>
          <p:nvPr/>
        </p:nvSpPr>
        <p:spPr>
          <a:xfrm>
            <a:off x="358775" y="4259146"/>
            <a:ext cx="220345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>
                <a:solidFill>
                  <a:schemeClr val="tx2">
                    <a:lumMod val="50000"/>
                  </a:schemeClr>
                </a:solidFill>
              </a:rPr>
              <a:t>Вернуться к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428378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1543</Words>
  <Application>Microsoft Office PowerPoint</Application>
  <PresentationFormat>Экран (16:9)</PresentationFormat>
  <Paragraphs>226</Paragraphs>
  <Slides>33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Roboto Slab</vt:lpstr>
      <vt:lpstr>Arial</vt:lpstr>
      <vt:lpstr>Open Sans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2019-12-03T13:21:52Z</dcterms:created>
  <dcterms:modified xsi:type="dcterms:W3CDTF">2024-03-04T06:44:50Z</dcterms:modified>
</cp:coreProperties>
</file>