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72" r:id="rId1"/>
  </p:sldMasterIdLst>
  <p:notesMasterIdLst>
    <p:notesMasterId r:id="rId53"/>
  </p:notesMasterIdLst>
  <p:sldIdLst>
    <p:sldId id="414" r:id="rId2"/>
    <p:sldId id="453" r:id="rId3"/>
    <p:sldId id="454" r:id="rId4"/>
    <p:sldId id="458" r:id="rId5"/>
    <p:sldId id="459" r:id="rId6"/>
    <p:sldId id="460" r:id="rId7"/>
    <p:sldId id="461" r:id="rId8"/>
    <p:sldId id="462" r:id="rId9"/>
    <p:sldId id="463" r:id="rId10"/>
    <p:sldId id="464" r:id="rId11"/>
    <p:sldId id="465" r:id="rId12"/>
    <p:sldId id="466" r:id="rId13"/>
    <p:sldId id="467" r:id="rId14"/>
    <p:sldId id="468" r:id="rId15"/>
    <p:sldId id="469" r:id="rId16"/>
    <p:sldId id="470" r:id="rId17"/>
    <p:sldId id="471" r:id="rId18"/>
    <p:sldId id="472" r:id="rId19"/>
    <p:sldId id="473" r:id="rId20"/>
    <p:sldId id="474" r:id="rId21"/>
    <p:sldId id="475" r:id="rId22"/>
    <p:sldId id="476" r:id="rId23"/>
    <p:sldId id="477" r:id="rId24"/>
    <p:sldId id="478" r:id="rId25"/>
    <p:sldId id="479" r:id="rId26"/>
    <p:sldId id="480" r:id="rId27"/>
    <p:sldId id="481" r:id="rId28"/>
    <p:sldId id="482" r:id="rId29"/>
    <p:sldId id="483" r:id="rId30"/>
    <p:sldId id="484" r:id="rId31"/>
    <p:sldId id="485" r:id="rId32"/>
    <p:sldId id="486" r:id="rId33"/>
    <p:sldId id="487" r:id="rId34"/>
    <p:sldId id="488" r:id="rId35"/>
    <p:sldId id="489" r:id="rId36"/>
    <p:sldId id="490" r:id="rId37"/>
    <p:sldId id="491" r:id="rId38"/>
    <p:sldId id="492" r:id="rId39"/>
    <p:sldId id="493" r:id="rId40"/>
    <p:sldId id="494" r:id="rId41"/>
    <p:sldId id="495" r:id="rId42"/>
    <p:sldId id="496" r:id="rId43"/>
    <p:sldId id="497" r:id="rId44"/>
    <p:sldId id="498" r:id="rId45"/>
    <p:sldId id="499" r:id="rId46"/>
    <p:sldId id="504" r:id="rId47"/>
    <p:sldId id="505" r:id="rId48"/>
    <p:sldId id="500" r:id="rId49"/>
    <p:sldId id="501" r:id="rId50"/>
    <p:sldId id="502" r:id="rId51"/>
    <p:sldId id="503" r:id="rId5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54"/>
      <p:bold r:id="rId55"/>
      <p: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Roboto Slab" pitchFamily="2" charset="0"/>
      <p:regular r:id="rId61"/>
      <p:bold r:id="rId62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3003" userDrawn="1">
          <p15:clr>
            <a:srgbClr val="A4A3A4"/>
          </p15:clr>
        </p15:guide>
        <p15:guide id="5" pos="2993" userDrawn="1">
          <p15:clr>
            <a:srgbClr val="A4A3A4"/>
          </p15:clr>
        </p15:guide>
        <p15:guide id="6" pos="2767" userDrawn="1">
          <p15:clr>
            <a:srgbClr val="A4A3A4"/>
          </p15:clr>
        </p15:guide>
        <p15:guide id="7" pos="1927" userDrawn="1">
          <p15:clr>
            <a:srgbClr val="A4A3A4"/>
          </p15:clr>
        </p15:guide>
        <p15:guide id="8" pos="3833" userDrawn="1">
          <p15:clr>
            <a:srgbClr val="A4A3A4"/>
          </p15:clr>
        </p15:guide>
        <p15:guide id="9" pos="2154" userDrawn="1">
          <p15:clr>
            <a:srgbClr val="A4A3A4"/>
          </p15:clr>
        </p15:guide>
        <p15:guide id="10" pos="3606" userDrawn="1">
          <p15:clr>
            <a:srgbClr val="A4A3A4"/>
          </p15:clr>
        </p15:guide>
        <p15:guide id="11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0C8"/>
    <a:srgbClr val="FFDD71"/>
    <a:srgbClr val="5B4CFF"/>
    <a:srgbClr val="0071C1"/>
    <a:srgbClr val="FFC104"/>
    <a:srgbClr val="DA9D23"/>
    <a:srgbClr val="FFC000"/>
    <a:srgbClr val="E8EAE8"/>
    <a:srgbClr val="B98724"/>
    <a:srgbClr val="F7F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3974" autoAdjust="0"/>
  </p:normalViewPr>
  <p:slideViewPr>
    <p:cSldViewPr snapToGrid="0">
      <p:cViewPr>
        <p:scale>
          <a:sx n="80" d="100"/>
          <a:sy n="80" d="100"/>
        </p:scale>
        <p:origin x="2220" y="1170"/>
      </p:cViewPr>
      <p:guideLst>
        <p:guide orient="horz" pos="259"/>
        <p:guide pos="226"/>
        <p:guide pos="5534"/>
        <p:guide orient="horz" pos="3003"/>
        <p:guide pos="2993"/>
        <p:guide pos="2767"/>
        <p:guide pos="1927"/>
        <p:guide pos="3833"/>
        <p:guide pos="2154"/>
        <p:guide pos="360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1B41E-17B3-44CE-8E19-FCB63DD51A28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1DEFC-839A-4688-A129-6AA2F4833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35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DEFC-839A-4688-A129-6AA2F4833DA1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933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30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623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48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4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24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957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36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DEFC-839A-4688-A129-6AA2F4833DA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94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79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570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99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92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142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000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51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75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1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81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066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978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971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585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25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603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394D-A24F-4D3B-936C-7A1998098286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273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0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6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7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6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7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1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94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8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1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7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79-DC75-4745-852D-F583D5FA2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A449-B48E-44C3-9B97-791039936F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7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1.xml"/><Relationship Id="rId3" Type="http://schemas.openxmlformats.org/officeDocument/2006/relationships/image" Target="../media/image4.png"/><Relationship Id="rId21" Type="http://schemas.openxmlformats.org/officeDocument/2006/relationships/slide" Target="slide40.xml"/><Relationship Id="rId7" Type="http://schemas.openxmlformats.org/officeDocument/2006/relationships/slide" Target="slide10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44.xml"/><Relationship Id="rId2" Type="http://schemas.openxmlformats.org/officeDocument/2006/relationships/notesSlide" Target="../notesSlides/notesSlide2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29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2.xml"/><Relationship Id="rId24" Type="http://schemas.openxmlformats.org/officeDocument/2006/relationships/slide" Target="slide50.xml"/><Relationship Id="rId5" Type="http://schemas.openxmlformats.org/officeDocument/2006/relationships/slide" Target="slide4.xml"/><Relationship Id="rId15" Type="http://schemas.openxmlformats.org/officeDocument/2006/relationships/slide" Target="slide28.xml"/><Relationship Id="rId23" Type="http://schemas.openxmlformats.org/officeDocument/2006/relationships/slide" Target="slide48.xml"/><Relationship Id="rId28" Type="http://schemas.openxmlformats.org/officeDocument/2006/relationships/slide" Target="slide20.xml"/><Relationship Id="rId10" Type="http://schemas.openxmlformats.org/officeDocument/2006/relationships/slide" Target="slide6.xml"/><Relationship Id="rId19" Type="http://schemas.openxmlformats.org/officeDocument/2006/relationships/slide" Target="slide36.xml"/><Relationship Id="rId4" Type="http://schemas.openxmlformats.org/officeDocument/2006/relationships/slide" Target="slide18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2.xml"/><Relationship Id="rId27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1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slide" Target="slide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9" name="Скругленный прямоугольник 18">
            <a:hlinkClick r:id="rId6" action="ppaction://hlinksldjump"/>
          </p:cNvPr>
          <p:cNvSpPr/>
          <p:nvPr/>
        </p:nvSpPr>
        <p:spPr>
          <a:xfrm>
            <a:off x="860776" y="2818684"/>
            <a:ext cx="3029835" cy="742706"/>
          </a:xfrm>
          <a:prstGeom prst="roundRect">
            <a:avLst/>
          </a:prstGeom>
          <a:solidFill>
            <a:srgbClr val="1300C8"/>
          </a:solidFill>
          <a:ln>
            <a:noFill/>
          </a:ln>
          <a:effectLst>
            <a:outerShdw blurRad="444500" dist="190500" dir="5400000" sx="90000" sy="90000" algn="t" rotWithShape="0">
              <a:srgbClr val="00206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/>
            <a:r>
              <a:rPr lang="ru-RU" sz="2000" dirty="0">
                <a:solidFill>
                  <a:prstClr val="white"/>
                </a:solidFill>
                <a:latin typeface="Roboto Slab"/>
              </a:rPr>
              <a:t>Начать игру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58775" y="843377"/>
            <a:ext cx="4033839" cy="1161345"/>
            <a:chOff x="358775" y="1310517"/>
            <a:chExt cx="4033839" cy="1161345"/>
          </a:xfrm>
        </p:grpSpPr>
        <p:sp>
          <p:nvSpPr>
            <p:cNvPr id="10" name="TextBox 9">
              <a:hlinkClick r:id="rId4" action="ppaction://hlinksldjump"/>
            </p:cNvPr>
            <p:cNvSpPr txBox="1"/>
            <p:nvPr/>
          </p:nvSpPr>
          <p:spPr>
            <a:xfrm>
              <a:off x="358776" y="1843998"/>
              <a:ext cx="4033838" cy="62786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14377">
                <a:lnSpc>
                  <a:spcPct val="85000"/>
                </a:lnSpc>
              </a:pPr>
              <a:r>
                <a:rPr lang="ru-RU" sz="4800" b="1" smtClean="0">
                  <a:solidFill>
                    <a:srgbClr val="FFDD71"/>
                  </a:solidFill>
                  <a:latin typeface="Roboto Slab"/>
                </a:rPr>
                <a:t>8 Марта</a:t>
              </a:r>
              <a:endParaRPr lang="ru-RU" sz="4800" b="1">
                <a:solidFill>
                  <a:srgbClr val="FFDD71"/>
                </a:solidFill>
                <a:latin typeface="Roboto Slab"/>
              </a:endParaRPr>
            </a:p>
          </p:txBody>
        </p:sp>
        <p:sp>
          <p:nvSpPr>
            <p:cNvPr id="7" name="TextBox 6">
              <a:hlinkClick r:id="rId4" action="ppaction://hlinksldjump"/>
            </p:cNvPr>
            <p:cNvSpPr txBox="1"/>
            <p:nvPr/>
          </p:nvSpPr>
          <p:spPr>
            <a:xfrm>
              <a:off x="358775" y="1310517"/>
              <a:ext cx="4033838" cy="3693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14377"/>
              <a:r>
                <a:rPr lang="ru-RU" sz="2400" dirty="0" smtClean="0">
                  <a:solidFill>
                    <a:schemeClr val="bg1"/>
                  </a:solidFill>
                  <a:latin typeface="Roboto Slab"/>
                </a:rPr>
                <a:t>Медиаазбука</a:t>
              </a:r>
              <a:endParaRPr lang="ru-RU" sz="2400" dirty="0">
                <a:solidFill>
                  <a:schemeClr val="bg1"/>
                </a:solidFill>
                <a:latin typeface="Roboto Slab"/>
              </a:endParaRPr>
            </a:p>
          </p:txBody>
        </p:sp>
      </p:grp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860775" y="3918152"/>
            <a:ext cx="3029835" cy="742706"/>
          </a:xfrm>
          <a:prstGeom prst="roundRect">
            <a:avLst/>
          </a:prstGeom>
          <a:solidFill>
            <a:srgbClr val="1300C8"/>
          </a:solidFill>
          <a:ln>
            <a:noFill/>
          </a:ln>
          <a:effectLst>
            <a:outerShdw blurRad="444500" dist="190500" dir="5400000" sx="90000" sy="90000" algn="t" rotWithShape="0">
              <a:srgbClr val="00206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/>
            <a:r>
              <a:rPr lang="ru-RU" sz="2000">
                <a:solidFill>
                  <a:prstClr val="white"/>
                </a:solidFill>
                <a:latin typeface="Roboto Slab"/>
              </a:rPr>
              <a:t>Правила игры</a:t>
            </a:r>
            <a:endParaRPr lang="ru-RU" sz="2000">
              <a:solidFill>
                <a:prstClr val="white"/>
              </a:solidFill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14082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358774" y="819828"/>
            <a:ext cx="4028031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 smtClean="0">
                <a:solidFill>
                  <a:prstClr val="black"/>
                </a:solidFill>
              </a:rPr>
              <a:t>Игра </a:t>
            </a:r>
            <a:r>
              <a:rPr lang="ru-RU" sz="1800" dirty="0">
                <a:solidFill>
                  <a:prstClr val="black"/>
                </a:solidFill>
              </a:rPr>
              <a:t>командная и состоит из </a:t>
            </a:r>
            <a:r>
              <a:rPr lang="ru-RU" sz="1800" dirty="0" smtClean="0">
                <a:solidFill>
                  <a:prstClr val="black"/>
                </a:solidFill>
              </a:rPr>
              <a:t>24 </a:t>
            </a:r>
            <a:r>
              <a:rPr lang="ru-RU" sz="1800" dirty="0">
                <a:solidFill>
                  <a:prstClr val="black"/>
                </a:solidFill>
              </a:rPr>
              <a:t>блоков, соответствующих буквам алфавита, по 1 вопросу в каждом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</a:p>
          <a:p>
            <a:pPr defTabSz="914377"/>
            <a:endParaRPr lang="ru-RU" sz="1800" dirty="0">
              <a:solidFill>
                <a:prstClr val="black"/>
              </a:solidFill>
            </a:endParaRPr>
          </a:p>
          <a:p>
            <a:pPr defTabSz="914377"/>
            <a:r>
              <a:rPr lang="ru-RU" sz="1800" dirty="0">
                <a:solidFill>
                  <a:prstClr val="black"/>
                </a:solidFill>
              </a:rPr>
              <a:t>Ответами на вопросы в каждом блоке будут слова, связанные с весной и праздником </a:t>
            </a:r>
            <a:r>
              <a:rPr lang="ru-RU" sz="1800" dirty="0" smtClean="0">
                <a:solidFill>
                  <a:prstClr val="black"/>
                </a:solidFill>
              </a:rPr>
              <a:t>8 </a:t>
            </a:r>
            <a:r>
              <a:rPr lang="ru-RU" sz="1800" dirty="0">
                <a:solidFill>
                  <a:prstClr val="black"/>
                </a:solidFill>
              </a:rPr>
              <a:t>Марта, начинающиеся на каждую букву русского алфавита (кроме е, ё, </a:t>
            </a:r>
            <a:r>
              <a:rPr lang="ru-RU" sz="1800" dirty="0" smtClean="0">
                <a:solidFill>
                  <a:prstClr val="black"/>
                </a:solidFill>
              </a:rPr>
              <a:t>й, </a:t>
            </a:r>
            <a:r>
              <a:rPr lang="ru-RU" sz="1800" dirty="0">
                <a:solidFill>
                  <a:prstClr val="black"/>
                </a:solidFill>
              </a:rPr>
              <a:t>ч, щ, ъ, ы, ь, я</a:t>
            </a:r>
            <a:r>
              <a:rPr lang="ru-RU" sz="1800" dirty="0" smtClean="0">
                <a:solidFill>
                  <a:prstClr val="black"/>
                </a:solidFill>
              </a:rPr>
              <a:t>).</a:t>
            </a:r>
          </a:p>
          <a:p>
            <a:pPr defTabSz="914377"/>
            <a:endParaRPr lang="ru-RU" sz="1800" dirty="0">
              <a:solidFill>
                <a:prstClr val="black"/>
              </a:solidFill>
            </a:endParaRPr>
          </a:p>
          <a:p>
            <a:pPr defTabSz="914377"/>
            <a:r>
              <a:rPr lang="ru-RU" sz="1800" dirty="0">
                <a:solidFill>
                  <a:prstClr val="black"/>
                </a:solidFill>
              </a:rPr>
              <a:t>За каждый правильный ответ команда получает 1 балл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>
            <a:hlinkClick r:id="rId4" action="ppaction://hlinksldjump"/>
          </p:cNvPr>
          <p:cNvSpPr/>
          <p:nvPr/>
        </p:nvSpPr>
        <p:spPr>
          <a:xfrm>
            <a:off x="6924676" y="4252002"/>
            <a:ext cx="1880652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noAutofit/>
          </a:bodyPr>
          <a:lstStyle/>
          <a:p>
            <a:pPr algn="ctr"/>
            <a:r>
              <a:rPr lang="ru-RU" sz="1200">
                <a:solidFill>
                  <a:schemeClr val="tx1"/>
                </a:solidFill>
              </a:rPr>
              <a:t>Вернуться в меню</a:t>
            </a:r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="" xmlns:a16="http://schemas.microsoft.com/office/drawing/2014/main" id="{BA961855-3205-4D62-84DB-0A6149AC7EA7}"/>
              </a:ext>
            </a:extLst>
          </p:cNvPr>
          <p:cNvSpPr txBox="1"/>
          <p:nvPr/>
        </p:nvSpPr>
        <p:spPr>
          <a:xfrm>
            <a:off x="4751386" y="819828"/>
            <a:ext cx="4033839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 smtClean="0">
                <a:solidFill>
                  <a:prstClr val="black"/>
                </a:solidFill>
              </a:rPr>
              <a:t>Правильный </a:t>
            </a:r>
            <a:r>
              <a:rPr lang="ru-RU" sz="1800" dirty="0">
                <a:solidFill>
                  <a:prstClr val="black"/>
                </a:solidFill>
              </a:rPr>
              <a:t>ответ позволяет команде сделать ещё один ход. </a:t>
            </a:r>
            <a:endParaRPr lang="ru-RU" sz="1800" dirty="0" smtClean="0">
              <a:solidFill>
                <a:prstClr val="black"/>
              </a:solidFill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</a:rPr>
              <a:t>В </a:t>
            </a:r>
            <a:r>
              <a:rPr lang="ru-RU" sz="1800" dirty="0">
                <a:solidFill>
                  <a:prstClr val="black"/>
                </a:solidFill>
              </a:rPr>
              <a:t>случае неверного ответа ход переходит к другой команде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</a:p>
          <a:p>
            <a:pPr defTabSz="914377"/>
            <a:endParaRPr lang="ru-RU" sz="1800" dirty="0">
              <a:solidFill>
                <a:prstClr val="black"/>
              </a:solidFill>
            </a:endParaRPr>
          </a:p>
          <a:p>
            <a:pPr defTabSz="914377"/>
            <a:r>
              <a:rPr lang="ru-RU" sz="1800" dirty="0">
                <a:solidFill>
                  <a:prstClr val="black"/>
                </a:solidFill>
              </a:rPr>
              <a:t>Победитель </a:t>
            </a:r>
            <a:r>
              <a:rPr lang="ru-RU" sz="1800" dirty="0" smtClean="0">
                <a:solidFill>
                  <a:prstClr val="black"/>
                </a:solidFill>
              </a:rPr>
              <a:t>определяется</a:t>
            </a:r>
          </a:p>
          <a:p>
            <a:pPr defTabSz="914377"/>
            <a:r>
              <a:rPr lang="ru-RU" sz="1800" dirty="0" smtClean="0">
                <a:solidFill>
                  <a:prstClr val="black"/>
                </a:solidFill>
              </a:rPr>
              <a:t>по </a:t>
            </a:r>
            <a:r>
              <a:rPr lang="ru-RU" sz="1800" dirty="0">
                <a:solidFill>
                  <a:prstClr val="black"/>
                </a:solidFill>
              </a:rPr>
              <a:t>наибольшему количеству набранных за всю игру баллов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</a:p>
          <a:p>
            <a:pPr defTabSz="914377"/>
            <a:r>
              <a:rPr lang="ru-RU" sz="1800" dirty="0" smtClean="0">
                <a:solidFill>
                  <a:prstClr val="black"/>
                </a:solidFill>
              </a:rPr>
              <a:t> </a:t>
            </a:r>
            <a:endParaRPr lang="ru-RU" sz="1800" dirty="0">
              <a:solidFill>
                <a:prstClr val="black"/>
              </a:solidFill>
            </a:endParaRPr>
          </a:p>
          <a:p>
            <a:pPr defTabSz="914377"/>
            <a:r>
              <a:rPr lang="ru-RU" sz="1800" dirty="0">
                <a:solidFill>
                  <a:prstClr val="black"/>
                </a:solidFill>
              </a:rPr>
              <a:t>Успехов!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775" y="347586"/>
            <a:ext cx="537527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2200">
                <a:latin typeface="+mj-lt"/>
              </a:rPr>
              <a:t>Правила игры</a:t>
            </a:r>
          </a:p>
        </p:txBody>
      </p:sp>
    </p:spTree>
    <p:extLst>
      <p:ext uri="{BB962C8B-B14F-4D97-AF65-F5344CB8AC3E}">
        <p14:creationId xmlns:p14="http://schemas.microsoft.com/office/powerpoint/2010/main" val="257438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35" name="TextBox 634"/>
          <p:cNvSpPr txBox="1"/>
          <p:nvPr/>
        </p:nvSpPr>
        <p:spPr>
          <a:xfrm>
            <a:off x="370388" y="289992"/>
            <a:ext cx="2781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240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Выберите </a:t>
            </a:r>
            <a:r>
              <a:rPr lang="ru-RU"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букву</a:t>
            </a:r>
          </a:p>
        </p:txBody>
      </p:sp>
      <p:sp>
        <p:nvSpPr>
          <p:cNvPr id="14" name="Овал 13">
            <a:hlinkClick r:id="rId4" action="ppaction://hlinksldjump"/>
            <a:extLst>
              <a:ext uri="{FF2B5EF4-FFF2-40B4-BE49-F238E27FC236}">
                <a16:creationId xmlns="" xmlns:a16="http://schemas.microsoft.com/office/drawing/2014/main" id="{FD5F49D8-423F-48D2-90EA-87F2C56E72C3}"/>
              </a:ext>
            </a:extLst>
          </p:cNvPr>
          <p:cNvSpPr/>
          <p:nvPr/>
        </p:nvSpPr>
        <p:spPr>
          <a:xfrm>
            <a:off x="6902751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И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7" name="Овал 6">
            <a:hlinkClick r:id="rId5" action="ppaction://hlinksldjump"/>
            <a:extLst>
              <a:ext uri="{FF2B5EF4-FFF2-40B4-BE49-F238E27FC236}">
                <a16:creationId xmlns="" xmlns:a16="http://schemas.microsoft.com/office/drawing/2014/main" id="{FCF564BE-A43F-4D7B-991B-94EDCDBBA512}"/>
              </a:ext>
            </a:extLst>
          </p:cNvPr>
          <p:cNvSpPr/>
          <p:nvPr/>
        </p:nvSpPr>
        <p:spPr>
          <a:xfrm>
            <a:off x="493167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А</a:t>
            </a:r>
          </a:p>
        </p:txBody>
      </p:sp>
      <p:sp>
        <p:nvSpPr>
          <p:cNvPr id="9" name="Овал 8">
            <a:hlinkClick r:id="rId6" action="ppaction://hlinksldjump"/>
            <a:extLst>
              <a:ext uri="{FF2B5EF4-FFF2-40B4-BE49-F238E27FC236}">
                <a16:creationId xmlns="" xmlns:a16="http://schemas.microsoft.com/office/drawing/2014/main" id="{7A764176-B90F-4D15-89AA-5C781A6740CC}"/>
              </a:ext>
            </a:extLst>
          </p:cNvPr>
          <p:cNvSpPr/>
          <p:nvPr/>
        </p:nvSpPr>
        <p:spPr>
          <a:xfrm>
            <a:off x="2327116" y="943386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В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0" name="Овал 9">
            <a:hlinkClick r:id="rId7" action="ppaction://hlinksldjump"/>
            <a:extLst>
              <a:ext uri="{FF2B5EF4-FFF2-40B4-BE49-F238E27FC236}">
                <a16:creationId xmlns="" xmlns:a16="http://schemas.microsoft.com/office/drawing/2014/main" id="{FB1B59CC-B0FB-49E2-896C-A66D6A8BD920}"/>
              </a:ext>
            </a:extLst>
          </p:cNvPr>
          <p:cNvSpPr/>
          <p:nvPr/>
        </p:nvSpPr>
        <p:spPr>
          <a:xfrm>
            <a:off x="3242243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Г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2" name="Овал 11">
            <a:hlinkClick r:id="rId8" action="ppaction://hlinksldjump"/>
            <a:extLst>
              <a:ext uri="{FF2B5EF4-FFF2-40B4-BE49-F238E27FC236}">
                <a16:creationId xmlns="" xmlns:a16="http://schemas.microsoft.com/office/drawing/2014/main" id="{4F424FB9-0791-43FC-97B7-67028CDC115E}"/>
              </a:ext>
            </a:extLst>
          </p:cNvPr>
          <p:cNvSpPr/>
          <p:nvPr/>
        </p:nvSpPr>
        <p:spPr>
          <a:xfrm>
            <a:off x="5072497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Ж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3" name="Овал 12">
            <a:hlinkClick r:id="rId9" action="ppaction://hlinksldjump"/>
            <a:extLst>
              <a:ext uri="{FF2B5EF4-FFF2-40B4-BE49-F238E27FC236}">
                <a16:creationId xmlns="" xmlns:a16="http://schemas.microsoft.com/office/drawing/2014/main" id="{042A2AC3-90BA-416B-9731-A84ADF1F13F9}"/>
              </a:ext>
            </a:extLst>
          </p:cNvPr>
          <p:cNvSpPr/>
          <p:nvPr/>
        </p:nvSpPr>
        <p:spPr>
          <a:xfrm>
            <a:off x="5987624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З 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9" name="Овал 28">
            <a:hlinkClick r:id="rId10" action="ppaction://hlinksldjump"/>
            <a:extLst>
              <a:ext uri="{FF2B5EF4-FFF2-40B4-BE49-F238E27FC236}">
                <a16:creationId xmlns="" xmlns:a16="http://schemas.microsoft.com/office/drawing/2014/main" id="{FCF564BE-A43F-4D7B-991B-94EDCDBBA512}"/>
              </a:ext>
            </a:extLst>
          </p:cNvPr>
          <p:cNvSpPr/>
          <p:nvPr/>
        </p:nvSpPr>
        <p:spPr>
          <a:xfrm>
            <a:off x="1408294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Б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0" name="Овал 29">
            <a:hlinkClick r:id="rId11" action="ppaction://hlinksldjump"/>
            <a:extLst>
              <a:ext uri="{FF2B5EF4-FFF2-40B4-BE49-F238E27FC236}">
                <a16:creationId xmlns="" xmlns:a16="http://schemas.microsoft.com/office/drawing/2014/main" id="{FCF564BE-A43F-4D7B-991B-94EDCDBBA512}"/>
              </a:ext>
            </a:extLst>
          </p:cNvPr>
          <p:cNvSpPr/>
          <p:nvPr/>
        </p:nvSpPr>
        <p:spPr>
          <a:xfrm>
            <a:off x="4157370" y="93717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Д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3" name="Овал 42">
            <a:hlinkClick r:id="rId12" action="ppaction://hlinksldjump"/>
            <a:extLst>
              <a:ext uri="{FF2B5EF4-FFF2-40B4-BE49-F238E27FC236}">
                <a16:creationId xmlns="" xmlns:a16="http://schemas.microsoft.com/office/drawing/2014/main" id="{961FC9C0-E954-4918-A5C3-F7554D2E9A56}"/>
              </a:ext>
            </a:extLst>
          </p:cNvPr>
          <p:cNvSpPr/>
          <p:nvPr/>
        </p:nvSpPr>
        <p:spPr>
          <a:xfrm>
            <a:off x="522944" y="2007981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Л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4" name="Овал 43">
            <a:hlinkClick r:id="rId13" action="ppaction://hlinksldjump"/>
            <a:extLst>
              <a:ext uri="{FF2B5EF4-FFF2-40B4-BE49-F238E27FC236}">
                <a16:creationId xmlns="" xmlns:a16="http://schemas.microsoft.com/office/drawing/2014/main" id="{9034F2D3-D595-472D-89B4-D520E7EF41FA}"/>
              </a:ext>
            </a:extLst>
          </p:cNvPr>
          <p:cNvSpPr/>
          <p:nvPr/>
        </p:nvSpPr>
        <p:spPr>
          <a:xfrm>
            <a:off x="1552334" y="2001171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М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5" name="Овал 44">
            <a:hlinkClick r:id="rId14" action="ppaction://hlinksldjump"/>
            <a:extLst>
              <a:ext uri="{FF2B5EF4-FFF2-40B4-BE49-F238E27FC236}">
                <a16:creationId xmlns="" xmlns:a16="http://schemas.microsoft.com/office/drawing/2014/main" id="{9DD9C9B0-3B04-4C5B-862D-0276B6784C0F}"/>
              </a:ext>
            </a:extLst>
          </p:cNvPr>
          <p:cNvSpPr/>
          <p:nvPr/>
        </p:nvSpPr>
        <p:spPr>
          <a:xfrm>
            <a:off x="2588148" y="2007981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Н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6" name="Овал 45">
            <a:hlinkClick r:id="rId15" action="ppaction://hlinksldjump"/>
            <a:extLst>
              <a:ext uri="{FF2B5EF4-FFF2-40B4-BE49-F238E27FC236}">
                <a16:creationId xmlns="" xmlns:a16="http://schemas.microsoft.com/office/drawing/2014/main" id="{17E66472-15B3-44E3-B86B-BDA3594CEB6E}"/>
              </a:ext>
            </a:extLst>
          </p:cNvPr>
          <p:cNvSpPr/>
          <p:nvPr/>
        </p:nvSpPr>
        <p:spPr>
          <a:xfrm>
            <a:off x="3606947" y="2007981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О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7" name="Овал 46">
            <a:hlinkClick r:id="rId16" action="ppaction://hlinksldjump"/>
            <a:extLst>
              <a:ext uri="{FF2B5EF4-FFF2-40B4-BE49-F238E27FC236}">
                <a16:creationId xmlns="" xmlns:a16="http://schemas.microsoft.com/office/drawing/2014/main" id="{EAF05B71-3FB4-4A85-925A-CA7A777C788B}"/>
              </a:ext>
            </a:extLst>
          </p:cNvPr>
          <p:cNvSpPr/>
          <p:nvPr/>
        </p:nvSpPr>
        <p:spPr>
          <a:xfrm>
            <a:off x="4642492" y="2007981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П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8" name="Овал 47">
            <a:hlinkClick r:id="rId17" action="ppaction://hlinksldjump"/>
            <a:extLst>
              <a:ext uri="{FF2B5EF4-FFF2-40B4-BE49-F238E27FC236}">
                <a16:creationId xmlns="" xmlns:a16="http://schemas.microsoft.com/office/drawing/2014/main" id="{04676947-C859-4F35-BC24-E8DBB98A5C58}"/>
              </a:ext>
            </a:extLst>
          </p:cNvPr>
          <p:cNvSpPr/>
          <p:nvPr/>
        </p:nvSpPr>
        <p:spPr>
          <a:xfrm>
            <a:off x="5686992" y="199925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Р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9" name="Овал 48">
            <a:hlinkClick r:id="rId18" action="ppaction://hlinksldjump"/>
            <a:extLst>
              <a:ext uri="{FF2B5EF4-FFF2-40B4-BE49-F238E27FC236}">
                <a16:creationId xmlns="" xmlns:a16="http://schemas.microsoft.com/office/drawing/2014/main" id="{BBB9BBE7-3386-4CDE-8742-1EC59F4FBB81}"/>
              </a:ext>
            </a:extLst>
          </p:cNvPr>
          <p:cNvSpPr/>
          <p:nvPr/>
        </p:nvSpPr>
        <p:spPr>
          <a:xfrm>
            <a:off x="6702266" y="199925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С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0" name="Овал 49">
            <a:hlinkClick r:id="rId19" action="ppaction://hlinksldjump"/>
            <a:extLst>
              <a:ext uri="{FF2B5EF4-FFF2-40B4-BE49-F238E27FC236}">
                <a16:creationId xmlns="" xmlns:a16="http://schemas.microsoft.com/office/drawing/2014/main" id="{6BF19AB4-00F3-4B79-A69B-5B89A5CD9C93}"/>
              </a:ext>
            </a:extLst>
          </p:cNvPr>
          <p:cNvSpPr/>
          <p:nvPr/>
        </p:nvSpPr>
        <p:spPr>
          <a:xfrm>
            <a:off x="7732153" y="1999250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Т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1" name="Овал 50">
            <a:hlinkClick r:id="rId20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1065869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У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1" name="Овал 30">
            <a:hlinkClick r:id="rId21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2095756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Ф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2" name="Овал 31">
            <a:hlinkClick r:id="rId22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3125643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Х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4" name="Овал 33">
            <a:hlinkClick r:id="rId23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6215304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Э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3" name="Овал 32">
            <a:hlinkClick r:id="rId24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7245191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Ю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5" name="Овал 34">
            <a:hlinkClick r:id="rId25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4155530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Ц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36" name="Рисунок 35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39" name="Овал 38">
            <a:hlinkClick r:id="rId28" action="ppaction://hlinksldjump"/>
            <a:extLst>
              <a:ext uri="{FF2B5EF4-FFF2-40B4-BE49-F238E27FC236}">
                <a16:creationId xmlns="" xmlns:a16="http://schemas.microsoft.com/office/drawing/2014/main" id="{FD5F49D8-423F-48D2-90EA-87F2C56E72C3}"/>
              </a:ext>
            </a:extLst>
          </p:cNvPr>
          <p:cNvSpPr/>
          <p:nvPr/>
        </p:nvSpPr>
        <p:spPr>
          <a:xfrm>
            <a:off x="7817878" y="932125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К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1" name="Скругленный прямоугольник 40">
            <a:hlinkClick r:id="" action="ppaction://hlinkshowjump?jump=endshow"/>
          </p:cNvPr>
          <p:cNvSpPr/>
          <p:nvPr/>
        </p:nvSpPr>
        <p:spPr>
          <a:xfrm>
            <a:off x="678002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1300C8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Завершить игру</a:t>
            </a:r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52" name="Овал 51">
            <a:hlinkClick r:id="rId29" action="ppaction://hlinksldjump"/>
            <a:extLst>
              <a:ext uri="{FF2B5EF4-FFF2-40B4-BE49-F238E27FC236}">
                <a16:creationId xmlns="" xmlns:a16="http://schemas.microsoft.com/office/drawing/2014/main" id="{963CDE30-75FF-4D2C-BC22-70AA1168975C}"/>
              </a:ext>
            </a:extLst>
          </p:cNvPr>
          <p:cNvSpPr/>
          <p:nvPr/>
        </p:nvSpPr>
        <p:spPr>
          <a:xfrm>
            <a:off x="5185417" y="3089854"/>
            <a:ext cx="846000" cy="846000"/>
          </a:xfrm>
          <a:prstGeom prst="ellipse">
            <a:avLst/>
          </a:prstGeom>
          <a:solidFill>
            <a:srgbClr val="FFDD71"/>
          </a:solidFill>
          <a:ln w="19050" cap="rnd">
            <a:noFill/>
            <a:prstDash val="sysDot"/>
            <a:round/>
          </a:ln>
          <a:effectLst>
            <a:outerShdw blurRad="254000" dist="190500" dir="5400000" sx="94000" sy="94000" algn="t" rotWithShape="0">
              <a:srgbClr val="1300C8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smtClean="0">
                <a:solidFill>
                  <a:srgbClr val="1300C8"/>
                </a:solidFill>
                <a:latin typeface="Roboto Slab" pitchFamily="2" charset="0"/>
                <a:ea typeface="Roboto Slab" pitchFamily="2" charset="0"/>
              </a:rPr>
              <a:t>Ш </a:t>
            </a:r>
            <a:endParaRPr lang="ru-RU" sz="2000" b="1">
              <a:solidFill>
                <a:srgbClr val="1300C8"/>
              </a:solidFill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0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  <p:bldP spid="9" grpId="0" animBg="1"/>
      <p:bldP spid="10" grpId="0" animBg="1"/>
      <p:bldP spid="12" grpId="0" animBg="1"/>
      <p:bldP spid="13" grpId="0" animBg="1"/>
      <p:bldP spid="29" grpId="0" animBg="1"/>
      <p:bldP spid="30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31" grpId="0" animBg="1"/>
      <p:bldP spid="32" grpId="0" animBg="1"/>
      <p:bldP spid="34" grpId="0" animBg="1"/>
      <p:bldP spid="33" grpId="0" animBg="1"/>
      <p:bldP spid="35" grpId="0" animBg="1"/>
      <p:bldP spid="39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3"/>
          <a:srcRect l="7217" t="16667" r="8561"/>
          <a:stretch/>
        </p:blipFill>
        <p:spPr>
          <a:xfrm>
            <a:off x="4758934" y="553950"/>
            <a:ext cx="4035600" cy="4035600"/>
          </a:xfrm>
          <a:prstGeom prst="ellipse">
            <a:avLst/>
          </a:prstGeom>
        </p:spPr>
      </p:pic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280363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Этот весенний цветок из семейства лютиковых отличается яркими, блестящими, как бы горящими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на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солнышке, цветами. Поэтому его называют горицветом. А каково латинское название этого цветка, если он был назван в честь возлюбленного богини Афродиты?</a:t>
            </a:r>
          </a:p>
        </p:txBody>
      </p:sp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А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5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5" y="825818"/>
            <a:ext cx="4033838" cy="224567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Адонис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Адонис </a:t>
            </a:r>
            <a:r>
              <a:rPr lang="ru-RU" sz="1600" dirty="0" smtClean="0">
                <a:ea typeface="Roboto Slab" pitchFamily="2" charset="0"/>
              </a:rPr>
              <a:t>весенний имеет </a:t>
            </a:r>
            <a:r>
              <a:rPr lang="ru-RU" sz="1600" dirty="0">
                <a:ea typeface="Roboto Slab" pitchFamily="2" charset="0"/>
              </a:rPr>
              <a:t>не только жёлтые цветы. В горах Монголии и Тибета встречаются виды с белыми, ярко-голубыми и нежно-сиреневыми лепестками</a:t>
            </a:r>
            <a:r>
              <a:rPr lang="ru-RU" sz="1600" dirty="0" smtClean="0">
                <a:ea typeface="Roboto Slab" pitchFamily="2" charset="0"/>
              </a:rPr>
              <a:t>.</a:t>
            </a:r>
            <a:endParaRPr lang="ru-RU" sz="1600" dirty="0"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5"/>
          <a:srcRect l="7217" t="16667" r="8561"/>
          <a:stretch/>
        </p:blipFill>
        <p:spPr>
          <a:xfrm>
            <a:off x="4758934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82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Б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383915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Это слово французского происхождения трактуется просто – «собрание цветов».</a:t>
            </a:r>
          </a:p>
        </p:txBody>
      </p:sp>
      <p:sp>
        <p:nvSpPr>
          <p:cNvPr id="15" name="Скругленный прямоугольник 14">
            <a:hlinkClick r:id="rId5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pic>
        <p:nvPicPr>
          <p:cNvPr id="8194" name="Picture 2" descr="Букет цветов к празднику с доставкой в Барановичах. Букет роз №33 -  ArsFlora.by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663" y="553950"/>
            <a:ext cx="4035600" cy="403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68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1" y="808559"/>
            <a:ext cx="4033841" cy="273690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Букет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2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Как форма цветочного украшения букет стал популярен в европейских странах </a:t>
            </a:r>
            <a:r>
              <a:rPr lang="ru-RU" sz="1600" dirty="0" smtClean="0">
                <a:ea typeface="Roboto Slab" pitchFamily="2" charset="0"/>
              </a:rPr>
              <a:t>XIV–XV </a:t>
            </a:r>
            <a:r>
              <a:rPr lang="ru-RU" sz="1600" dirty="0">
                <a:ea typeface="Roboto Slab" pitchFamily="2" charset="0"/>
              </a:rPr>
              <a:t>века, а вот в Японии значительно раньше. В России же устойчивый обычай дарения букетов сложился в середине XVIII века и был связан с эпохой романтизма.</a:t>
            </a:r>
            <a:endParaRPr lang="ru-RU" sz="1600" dirty="0" smtClean="0"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27429" y="4405019"/>
            <a:ext cx="4572000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2" name="Picture 2" descr="Букет цветов к празднику с доставкой в Барановичах. Букет роз №33 -  ArsFlora.by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663" y="553950"/>
            <a:ext cx="4035600" cy="403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Латинское название этого раннего весеннего цветка семейства лютиковых – анемона. А как это название звучит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в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переводе на русский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?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В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3" name="Рисунок 2"/>
          <p:cNvPicPr preferRelativeResize="0">
            <a:picLocks/>
          </p:cNvPicPr>
          <p:nvPr/>
        </p:nvPicPr>
        <p:blipFill rotWithShape="1">
          <a:blip r:embed="rId6"/>
          <a:srcRect l="17635" t="10403" r="1979" b="4145"/>
          <a:stretch/>
        </p:blipFill>
        <p:spPr>
          <a:xfrm>
            <a:off x="474570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5034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2" y="653237"/>
            <a:ext cx="4033841" cy="364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Ветреница</a:t>
            </a:r>
          </a:p>
          <a:p>
            <a:pPr>
              <a:lnSpc>
                <a:spcPct val="114000"/>
              </a:lnSpc>
            </a:pPr>
            <a:endParaRPr lang="ru-RU" sz="105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Название цветку дал философ Теофраст. Происходит оно от греческого слова «</a:t>
            </a:r>
            <a:r>
              <a:rPr lang="ru-RU" sz="1600" dirty="0" err="1">
                <a:ea typeface="Roboto Slab" pitchFamily="2" charset="0"/>
              </a:rPr>
              <a:t>anemos</a:t>
            </a:r>
            <a:r>
              <a:rPr lang="ru-RU" sz="1600" dirty="0">
                <a:ea typeface="Roboto Slab" pitchFamily="2" charset="0"/>
              </a:rPr>
              <a:t>» – </a:t>
            </a:r>
            <a:r>
              <a:rPr lang="ru-RU" sz="1600" dirty="0" smtClean="0">
                <a:ea typeface="Roboto Slab" pitchFamily="2" charset="0"/>
              </a:rPr>
              <a:t>ветер</a:t>
            </a:r>
            <a:r>
              <a:rPr lang="ru-RU" sz="1600" dirty="0">
                <a:ea typeface="Roboto Slab" pitchFamily="2" charset="0"/>
              </a:rPr>
              <a:t>. Интересно, что и на других языках, например английском, оно переводится как «цветок ветра».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Более разнообразны народные (местные) названия ветрениц: подснежник, </a:t>
            </a:r>
            <a:r>
              <a:rPr lang="ru-RU" sz="1600" dirty="0" err="1">
                <a:ea typeface="Roboto Slab" pitchFamily="2" charset="0"/>
              </a:rPr>
              <a:t>веснуха</a:t>
            </a:r>
            <a:r>
              <a:rPr lang="ru-RU" sz="1600" dirty="0">
                <a:ea typeface="Roboto Slab" pitchFamily="2" charset="0"/>
              </a:rPr>
              <a:t>, белая пролеска-перелеска, лютик, </a:t>
            </a:r>
            <a:r>
              <a:rPr lang="ru-RU" sz="1600" dirty="0" err="1">
                <a:ea typeface="Roboto Slab" pitchFamily="2" charset="0"/>
              </a:rPr>
              <a:t>белоцвет</a:t>
            </a:r>
            <a:r>
              <a:rPr lang="ru-RU" sz="1600" dirty="0">
                <a:ea typeface="Roboto Slab" pitchFamily="2" charset="0"/>
              </a:rPr>
              <a:t>, курослеп (из-за ядовитости). </a:t>
            </a: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5"/>
          <a:srcRect l="27558" t="10403" r="1741" b="4145"/>
          <a:stretch/>
        </p:blipFill>
        <p:spPr>
          <a:xfrm>
            <a:off x="474570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260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3853007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Именно этот цветок и есть настоящий подснежник. Его латинское название в переводе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звучит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как «молочный цветок» и вызывает ассоциации с обходительным молодым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человеком.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Г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18095" t="-306" r="6301" b="306"/>
          <a:stretch/>
        </p:blipFill>
        <p:spPr>
          <a:xfrm>
            <a:off x="4751733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376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5" y="803252"/>
            <a:ext cx="4487550" cy="280711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err="1" smtClean="0">
                <a:solidFill>
                  <a:prstClr val="black"/>
                </a:solidFill>
                <a:latin typeface="Roboto Slab"/>
              </a:rPr>
              <a:t>Галантус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Скромные цветы </a:t>
            </a:r>
            <a:r>
              <a:rPr lang="ru-RU" sz="1600" dirty="0" err="1">
                <a:ea typeface="Roboto Slab" pitchFamily="2" charset="0"/>
              </a:rPr>
              <a:t>галантуса</a:t>
            </a:r>
            <a:r>
              <a:rPr lang="ru-RU" sz="1600" dirty="0">
                <a:ea typeface="Roboto Slab" pitchFamily="2" charset="0"/>
              </a:rPr>
              <a:t> одними из первых появляются весной в саду, после схода снега. Именно за ними злая мачеха отправляла падчерицу в сказке Самуила Маршака «12 месяцев». С давних пор </a:t>
            </a:r>
            <a:r>
              <a:rPr lang="ru-RU" sz="1600" dirty="0" err="1">
                <a:ea typeface="Roboto Slab" pitchFamily="2" charset="0"/>
              </a:rPr>
              <a:t>галантусы</a:t>
            </a:r>
            <a:r>
              <a:rPr lang="ru-RU" sz="1600" dirty="0">
                <a:ea typeface="Roboto Slab" pitchFamily="2" charset="0"/>
              </a:rPr>
              <a:t> символизируют надежду на новую жизнь.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5"/>
          <a:srcRect l="18095" t="-306" r="6301" b="306"/>
          <a:stretch/>
        </p:blipFill>
        <p:spPr>
          <a:xfrm>
            <a:off x="4751733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053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96403"/>
            <a:ext cx="403383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Они могут стать идеальным подарком на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, но только в том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случае,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если вы знаете вкусы и предпочтения одариваемого человека.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Д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13213" t="2766" r="4596" b="2990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244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2" y="819826"/>
            <a:ext cx="3825301" cy="238603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100" dirty="0" smtClean="0">
                <a:solidFill>
                  <a:prstClr val="black"/>
                </a:solidFill>
                <a:latin typeface="Roboto Slab"/>
              </a:rPr>
              <a:t>Духи</a:t>
            </a:r>
          </a:p>
          <a:p>
            <a:pPr>
              <a:lnSpc>
                <a:spcPct val="114000"/>
              </a:lnSpc>
            </a:pPr>
            <a:endParaRPr lang="ru-RU" sz="24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Если вы хотите угодить </a:t>
            </a:r>
            <a:r>
              <a:rPr lang="ru-RU" sz="1600" dirty="0" smtClean="0">
                <a:ea typeface="Roboto Slab" pitchFamily="2" charset="0"/>
              </a:rPr>
              <a:t>человеку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и </a:t>
            </a:r>
            <a:r>
              <a:rPr lang="ru-RU" sz="1600" dirty="0">
                <a:ea typeface="Roboto Slab" pitchFamily="2" charset="0"/>
              </a:rPr>
              <a:t>выбрать аромат, похожий на тот, который он носит, то нужно постараться узнать о его любимых группах ароматов. 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5"/>
          <a:srcRect l="13213" t="2766" r="4596" b="2990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72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22479"/>
            <a:ext cx="37006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С лёгкой руки поэтессы Светланы Магницкой пионы называют самыми </a:t>
            </a:r>
            <a:r>
              <a:rPr lang="ru-RU" sz="1800" b="1" dirty="0">
                <a:solidFill>
                  <a:prstClr val="black"/>
                </a:solidFill>
                <a:latin typeface="Roboto Slab"/>
              </a:rPr>
              <a:t>такими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цветами.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Ж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" name="AutoShape 2" descr="Что означает выражение &quot;жребий брошен&quot; | Какой Смыс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6"/>
          <a:srcRect t="10514" b="18804"/>
          <a:stretch/>
        </p:blipFill>
        <p:spPr>
          <a:xfrm>
            <a:off x="4755464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744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2" y="870379"/>
            <a:ext cx="4033841" cy="1964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Женственными 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Пионы – самый женственный цветок!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</a:t>
            </a:r>
            <a:r>
              <a:rPr lang="ru-RU" sz="1600" dirty="0" smtClean="0">
                <a:ea typeface="Roboto Slab" pitchFamily="2" charset="0"/>
              </a:rPr>
              <a:t>ионы </a:t>
            </a:r>
            <a:r>
              <a:rPr lang="ru-RU" sz="1600" dirty="0">
                <a:ea typeface="Roboto Slab" pitchFamily="2" charset="0"/>
              </a:rPr>
              <a:t>дышат нежностью и светом,</a:t>
            </a: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Пионы </a:t>
            </a:r>
            <a:r>
              <a:rPr lang="ru-RU" sz="1600" dirty="0">
                <a:ea typeface="Roboto Slab" pitchFamily="2" charset="0"/>
              </a:rPr>
              <a:t>словно ветер между строк,</a:t>
            </a: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Весенним </a:t>
            </a:r>
            <a:r>
              <a:rPr lang="ru-RU" sz="1600" dirty="0">
                <a:ea typeface="Roboto Slab" pitchFamily="2" charset="0"/>
              </a:rPr>
              <a:t>солнцем и теплом согреты...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5"/>
          <a:srcRect t="10514" b="18804"/>
          <a:stretch/>
        </p:blipFill>
        <p:spPr>
          <a:xfrm>
            <a:off x="4755464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6963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1993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Она – один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из главных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атрибутов праздника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и проявляется во внимании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и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радушном беспокойстве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со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стороны мужчин.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З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050" name="Picture 2" descr="Заботиться о себе — грех или не грех?"/>
          <p:cNvPicPr preferRelativeResize="0"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r="9354"/>
          <a:stretch/>
        </p:blipFill>
        <p:spPr bwMode="auto">
          <a:xfrm>
            <a:off x="4737464" y="553950"/>
            <a:ext cx="4035600" cy="403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2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68" y="761852"/>
            <a:ext cx="4162429" cy="180989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Забота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3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Забота важна не только по </a:t>
            </a:r>
            <a:r>
              <a:rPr lang="ru-RU" sz="1600" dirty="0" smtClean="0">
                <a:ea typeface="Roboto Slab" pitchFamily="2" charset="0"/>
              </a:rPr>
              <a:t>праздникам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и </a:t>
            </a:r>
            <a:r>
              <a:rPr lang="ru-RU" sz="1600" dirty="0">
                <a:ea typeface="Roboto Slab" pitchFamily="2" charset="0"/>
              </a:rPr>
              <a:t>не только для женщин. Чувствовать заботу о себе важно для каждого человека любого пола и возраста.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Picture 2" descr="Заботиться о себе — грех или не грех?"/>
          <p:cNvPicPr preferRelativeResize="0"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r="9354"/>
          <a:stretch/>
        </p:blipFill>
        <p:spPr bwMode="auto">
          <a:xfrm>
            <a:off x="4737464" y="553950"/>
            <a:ext cx="4035600" cy="403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75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21322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Эти ранние весенние цветы начинаю цвести как только сойдёт снег. Своё название они получили по имени древнегреческой богини, которая ходила по радуге.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И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6"/>
          <a:srcRect t="3615" b="4719"/>
          <a:stretch/>
        </p:blipFill>
        <p:spPr>
          <a:xfrm>
            <a:off x="4748336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10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70" y="781394"/>
            <a:ext cx="4114077" cy="25263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Ирис </a:t>
            </a: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весенний (</a:t>
            </a:r>
            <a:r>
              <a:rPr lang="ru-RU" sz="3200" dirty="0" err="1" smtClean="0">
                <a:solidFill>
                  <a:prstClr val="black"/>
                </a:solidFill>
                <a:latin typeface="Roboto Slab"/>
              </a:rPr>
              <a:t>иридодиктиум</a:t>
            </a: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Посланница богов </a:t>
            </a:r>
            <a:r>
              <a:rPr lang="ru-RU" sz="1600" dirty="0" smtClean="0">
                <a:ea typeface="Roboto Slab" pitchFamily="2" charset="0"/>
              </a:rPr>
              <a:t>Ирида </a:t>
            </a:r>
            <a:r>
              <a:rPr lang="ru-RU" sz="1600" dirty="0">
                <a:ea typeface="Roboto Slab" pitchFamily="2" charset="0"/>
              </a:rPr>
              <a:t>сходила по радуге на землю, поэтому слово «ирис»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в </a:t>
            </a:r>
            <a:r>
              <a:rPr lang="ru-RU" sz="1600" dirty="0">
                <a:ea typeface="Roboto Slab" pitchFamily="2" charset="0"/>
              </a:rPr>
              <a:t>переводе с греческого означает радуга.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5"/>
          <a:srcRect t="3615" b="4719"/>
          <a:stretch/>
        </p:blipFill>
        <p:spPr>
          <a:xfrm>
            <a:off x="4748336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119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387032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Среди разнообразных подарков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на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праздники, особенно на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8 Марта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, именно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они,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по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праву,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претендуют на звание нестареющей классики.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К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6"/>
          <a:srcRect l="6240" t="6740" r="38889" b="9344"/>
          <a:stretch/>
        </p:blipFill>
        <p:spPr>
          <a:xfrm>
            <a:off x="4738246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456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72989" y="877248"/>
            <a:ext cx="4033841" cy="280711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Конфеты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Их уместно дарить на любой праздник или событие как основной подарок или в качестве дополнения. В последние годы популярным стали необычные поделки, материалами для которых служат всевозможные конфетки и шоколадки.</a:t>
            </a: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5"/>
          <a:srcRect l="6240" t="6740" r="38889" b="9344"/>
          <a:stretch/>
        </p:blipFill>
        <p:spPr>
          <a:xfrm>
            <a:off x="4738246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974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Эти весенние цветы стали олицетворением нежности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и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хрупкости. В переводе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с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латинского их название означает «лилия долин».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Л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15020" r="15412"/>
          <a:stretch/>
        </p:blipFill>
        <p:spPr>
          <a:xfrm>
            <a:off x="4738250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77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69283" y="821485"/>
            <a:ext cx="4023330" cy="198253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Ландыши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В русских преданиях белые цветки ландыша называются слезами морской царевны Волхвы, которая полюбила прекрасного гусляра Садко. 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5"/>
          <a:srcRect l="15020" r="15412"/>
          <a:stretch/>
        </p:blipFill>
        <p:spPr>
          <a:xfrm>
            <a:off x="4738250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836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xmlns="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19937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На самом деле такое название носят лилово-розовые цветы,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не привычные нам праздничные веточки с ярко-жёлтыми пушистыми цветочками.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>
                <a:solidFill>
                  <a:srgbClr val="5B4CFF"/>
                </a:solidFill>
                <a:latin typeface="Roboto Slab"/>
              </a:rPr>
              <a:t>М</a:t>
            </a: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Picture 2" descr="Мимоза розовая, а акация желтая или белая – кто из них кто? | В цветнике  (Огород.ru)"/>
          <p:cNvPicPr preferRelativeResize="0"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r="21986"/>
          <a:stretch/>
        </p:blipFill>
        <p:spPr bwMode="auto">
          <a:xfrm>
            <a:off x="4738245" y="553950"/>
            <a:ext cx="4035600" cy="4035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2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D310544-98B5-4C02-95FD-D8284A2C25F1}"/>
              </a:ext>
            </a:extLst>
          </p:cNvPr>
          <p:cNvSpPr/>
          <p:nvPr/>
        </p:nvSpPr>
        <p:spPr>
          <a:xfrm flipH="1">
            <a:off x="358768" y="653237"/>
            <a:ext cx="4392619" cy="33861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Мимоза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То</a:t>
            </a:r>
            <a:r>
              <a:rPr lang="ru-RU" sz="1600" dirty="0">
                <a:ea typeface="Roboto Slab" pitchFamily="2" charset="0"/>
              </a:rPr>
              <a:t>, что мы привыкли называть «мимозой», в русской классификации официально считается акацией серебристой. Ещё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одно </a:t>
            </a:r>
            <a:r>
              <a:rPr lang="ru-RU" sz="1600" dirty="0">
                <a:ea typeface="Roboto Slab" pitchFamily="2" charset="0"/>
              </a:rPr>
              <a:t>её </a:t>
            </a:r>
            <a:r>
              <a:rPr lang="ru-RU" sz="1600" dirty="0" smtClean="0">
                <a:ea typeface="Roboto Slab" pitchFamily="2" charset="0"/>
              </a:rPr>
              <a:t>название </a:t>
            </a:r>
            <a:r>
              <a:rPr lang="ru-RU" sz="1600" dirty="0">
                <a:ea typeface="Roboto Slab" pitchFamily="2" charset="0"/>
              </a:rPr>
              <a:t>– акация австралийская, потому что это растение родом из </a:t>
            </a:r>
            <a:r>
              <a:rPr lang="ru-RU" sz="1600" dirty="0" smtClean="0">
                <a:ea typeface="Roboto Slab" pitchFamily="2" charset="0"/>
              </a:rPr>
              <a:t>Австралии. Настоящая </a:t>
            </a:r>
            <a:r>
              <a:rPr lang="ru-RU" sz="1600" dirty="0">
                <a:ea typeface="Roboto Slab" pitchFamily="2" charset="0"/>
              </a:rPr>
              <a:t>же мимоза не жёлтого, а сиреневого цвета. Путаница произошла потому, что она и акация серебристая относятся к одному подсемейству </a:t>
            </a:r>
            <a:r>
              <a:rPr lang="ru-RU" sz="1600" dirty="0" smtClean="0">
                <a:ea typeface="Roboto Slab" pitchFamily="2" charset="0"/>
              </a:rPr>
              <a:t>мимозовых</a:t>
            </a:r>
            <a:r>
              <a:rPr lang="ru-RU" sz="1600" dirty="0">
                <a:ea typeface="Roboto Slab" pitchFamily="2" charset="0"/>
              </a:rPr>
              <a:t>. </a:t>
            </a: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986" y="553799"/>
            <a:ext cx="4035902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9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Этот яркий весенний цветок обладает сладковато горьким одурманивающим ароматом. А название его связано с древнегреческим словом, которое означает «цепенеть,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коченеть,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парализовать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».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Н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5030" t="236" r="888" b="-236"/>
          <a:stretch/>
        </p:blipFill>
        <p:spPr>
          <a:xfrm>
            <a:off x="4749625" y="514737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917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45279" y="701737"/>
            <a:ext cx="4033841" cy="350890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Нарцисс</a:t>
            </a:r>
          </a:p>
          <a:p>
            <a:pPr>
              <a:lnSpc>
                <a:spcPct val="114000"/>
              </a:lnSpc>
            </a:pPr>
            <a:endParaRPr lang="ru-RU" sz="8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Название растения происходит от имени красавца Нарцисса в греческой мифологии, который погиб, влюбившись в своё отражение в ручье, и после смерти был превращён в цветок. </a:t>
            </a:r>
            <a:r>
              <a:rPr lang="ru-RU" sz="1600" dirty="0" smtClean="0">
                <a:ea typeface="Roboto Slab" pitchFamily="2" charset="0"/>
              </a:rPr>
              <a:t>Персидский </a:t>
            </a:r>
            <a:r>
              <a:rPr lang="ru-RU" sz="1600" dirty="0">
                <a:ea typeface="Roboto Slab" pitchFamily="2" charset="0"/>
              </a:rPr>
              <a:t>царь Кир I, основатель династии </a:t>
            </a:r>
            <a:r>
              <a:rPr lang="ru-RU" sz="1600" dirty="0" err="1">
                <a:ea typeface="Roboto Slab" pitchFamily="2" charset="0"/>
              </a:rPr>
              <a:t>Ахеменидов</a:t>
            </a:r>
            <a:r>
              <a:rPr lang="ru-RU" sz="1600" dirty="0">
                <a:ea typeface="Roboto Slab" pitchFamily="2" charset="0"/>
              </a:rPr>
              <a:t>, был и первым садоводом Ирана. Он называл нарцисс </a:t>
            </a:r>
            <a:r>
              <a:rPr lang="ru-RU" sz="1600" dirty="0" smtClean="0">
                <a:ea typeface="Roboto Slab" pitchFamily="2" charset="0"/>
              </a:rPr>
              <a:t>«созданием </a:t>
            </a:r>
            <a:r>
              <a:rPr lang="ru-RU" sz="1600" dirty="0">
                <a:ea typeface="Roboto Slab" pitchFamily="2" charset="0"/>
              </a:rPr>
              <a:t>красоты, бессмертной </a:t>
            </a:r>
            <a:r>
              <a:rPr lang="ru-RU" sz="1600" dirty="0" smtClean="0">
                <a:ea typeface="Roboto Slab" pitchFamily="2" charset="0"/>
              </a:rPr>
              <a:t>усладой».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5030" t="236" r="888" b="-236"/>
          <a:stretch/>
        </p:blipFill>
        <p:spPr>
          <a:xfrm>
            <a:off x="4749625" y="514737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90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3853007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Это изделие – ещё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один атрибут любого праздника, в том числе и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О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863" y="553950"/>
            <a:ext cx="4035902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3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0" y="967594"/>
            <a:ext cx="4133219" cy="252639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Открытка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Официальной датой рождения открыток признан 1869 год. </a:t>
            </a:r>
            <a:r>
              <a:rPr lang="ru-RU" sz="1600" dirty="0" smtClean="0">
                <a:ea typeface="Roboto Slab" pitchFamily="2" charset="0"/>
              </a:rPr>
              <a:t>Их </a:t>
            </a:r>
            <a:r>
              <a:rPr lang="ru-RU" sz="1600" dirty="0">
                <a:ea typeface="Roboto Slab" pitchFamily="2" charset="0"/>
              </a:rPr>
              <a:t>начала выпускать почтовая служба Австрии. Первые же поздравительные </a:t>
            </a:r>
            <a:r>
              <a:rPr lang="ru-RU" sz="1600" dirty="0" smtClean="0">
                <a:ea typeface="Roboto Slab" pitchFamily="2" charset="0"/>
              </a:rPr>
              <a:t>открытки </a:t>
            </a:r>
            <a:r>
              <a:rPr lang="ru-RU" sz="1600" dirty="0">
                <a:ea typeface="Roboto Slab" pitchFamily="2" charset="0"/>
              </a:rPr>
              <a:t>«С днём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8 </a:t>
            </a:r>
            <a:r>
              <a:rPr lang="ru-RU" sz="1600" dirty="0">
                <a:ea typeface="Roboto Slab" pitchFamily="2" charset="0"/>
              </a:rPr>
              <a:t>Марта» в СССР появились только в 1952 году. 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863" y="553950"/>
            <a:ext cx="4035902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0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Соцветие этого раннего весеннего цветка похоже на связку ключей. По одной из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легенд, это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ключи, которыми весна открывает двери в лето. 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П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 rotWithShape="1">
          <a:blip r:embed="rId6"/>
          <a:srcRect l="8306" r="9531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186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1" y="876154"/>
            <a:ext cx="4033841" cy="333341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Примула</a:t>
            </a:r>
            <a:endParaRPr lang="ru-RU" sz="3200" dirty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4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 глубокой древности </a:t>
            </a:r>
            <a:r>
              <a:rPr lang="ru-RU" sz="1600" dirty="0" smtClean="0">
                <a:ea typeface="Roboto Slab" pitchFamily="2" charset="0"/>
              </a:rPr>
              <a:t>с примулой </a:t>
            </a:r>
            <a:r>
              <a:rPr lang="ru-RU" sz="1600" dirty="0">
                <a:ea typeface="Roboto Slab" pitchFamily="2" charset="0"/>
              </a:rPr>
              <a:t>связано немало красивых легенд. Древние греки называли </a:t>
            </a:r>
            <a:r>
              <a:rPr lang="ru-RU" sz="1600" dirty="0" smtClean="0">
                <a:ea typeface="Roboto Slab" pitchFamily="2" charset="0"/>
              </a:rPr>
              <a:t>её </a:t>
            </a:r>
            <a:r>
              <a:rPr lang="ru-RU" sz="1600" dirty="0">
                <a:ea typeface="Roboto Slab" pitchFamily="2" charset="0"/>
              </a:rPr>
              <a:t>«цветком двенадцати богов». Германцы – ключами прекрасной богини весны </a:t>
            </a:r>
            <a:r>
              <a:rPr lang="ru-RU" sz="1600" dirty="0" err="1">
                <a:ea typeface="Roboto Slab" pitchFamily="2" charset="0"/>
              </a:rPr>
              <a:t>Фреи</a:t>
            </a:r>
            <a:r>
              <a:rPr lang="ru-RU" sz="1600" dirty="0">
                <a:ea typeface="Roboto Slab" pitchFamily="2" charset="0"/>
              </a:rPr>
              <a:t>, шею которой украшает ожерелье из радуг. </a:t>
            </a:r>
            <a:r>
              <a:rPr lang="ru-RU" sz="1600" dirty="0" smtClean="0">
                <a:ea typeface="Roboto Slab" pitchFamily="2" charset="0"/>
              </a:rPr>
              <a:t>Согласно </a:t>
            </a:r>
            <a:r>
              <a:rPr lang="ru-RU" sz="1600" dirty="0">
                <a:ea typeface="Roboto Slab" pitchFamily="2" charset="0"/>
              </a:rPr>
              <a:t>ещё одной легенде, растение выросло на том месте, где Святой Пётр уронил ключи от </a:t>
            </a:r>
            <a:r>
              <a:rPr lang="ru-RU" sz="1600" dirty="0" smtClean="0">
                <a:ea typeface="Roboto Slab" pitchFamily="2" charset="0"/>
              </a:rPr>
              <a:t>Рая</a:t>
            </a:r>
            <a:r>
              <a:rPr lang="ru-RU" sz="1600" dirty="0">
                <a:ea typeface="Roboto Slab" pitchFamily="2" charset="0"/>
              </a:rPr>
              <a:t>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8306" r="9531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863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47056" y="1310795"/>
            <a:ext cx="403383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Своё латинское название – </a:t>
            </a:r>
            <a:r>
              <a:rPr lang="ru-RU" sz="1800" dirty="0" err="1">
                <a:solidFill>
                  <a:prstClr val="black"/>
                </a:solidFill>
                <a:latin typeface="Roboto Slab"/>
              </a:rPr>
              <a:t>фритиллярия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 – этот весенний цветок получил за особую форму бутона. А какое простоватое название носит это растение в народе? 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Р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7459" t="270" r="11956" b="-270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789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2" y="932795"/>
            <a:ext cx="4199375" cy="257903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Рябчик</a:t>
            </a:r>
          </a:p>
          <a:p>
            <a:pPr>
              <a:lnSpc>
                <a:spcPct val="114000"/>
              </a:lnSpc>
            </a:pP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endParaRPr lang="ru-RU" sz="1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 латинского языка «</a:t>
            </a:r>
            <a:r>
              <a:rPr lang="ru-RU" sz="1600" dirty="0" err="1">
                <a:ea typeface="Roboto Slab" pitchFamily="2" charset="0"/>
              </a:rPr>
              <a:t>фритиллярия</a:t>
            </a:r>
            <a:r>
              <a:rPr lang="ru-RU" sz="1600" dirty="0">
                <a:ea typeface="Roboto Slab" pitchFamily="2" charset="0"/>
              </a:rPr>
              <a:t>» переводится как «стакан для игры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в </a:t>
            </a:r>
            <a:r>
              <a:rPr lang="ru-RU" sz="1600" dirty="0">
                <a:ea typeface="Roboto Slab" pitchFamily="2" charset="0"/>
              </a:rPr>
              <a:t>кости», на который и похож бутон рябчика. Внешне растение напоминает маленькую пальму: неслучайно рябчик ещё называют райским деревом.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7459" t="270" r="11956" b="-270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042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Это луковичное растение с ярко-синими цветами называют также пролеской или голубым подснежником. Своим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латинским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названием оно обязано морскому чудовищу из мифов Древней Греции. Назовите это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растение.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С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5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45279" y="1052665"/>
            <a:ext cx="4033841" cy="140352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Сцилла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Ближайшими родственниками </a:t>
            </a:r>
            <a:r>
              <a:rPr lang="ru-RU" sz="1600" dirty="0" err="1">
                <a:ea typeface="Roboto Slab" pitchFamily="2" charset="0"/>
              </a:rPr>
              <a:t>сциллы</a:t>
            </a:r>
            <a:r>
              <a:rPr lang="ru-RU" sz="1600" dirty="0">
                <a:ea typeface="Roboto Slab" pitchFamily="2" charset="0"/>
              </a:rPr>
              <a:t> являются </a:t>
            </a:r>
            <a:r>
              <a:rPr lang="ru-RU" sz="1600" dirty="0" smtClean="0">
                <a:ea typeface="Roboto Slab" pitchFamily="2" charset="0"/>
              </a:rPr>
              <a:t>гиацинты.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3" name="Рисунок 2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359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6033" y="1310795"/>
            <a:ext cx="403383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Этот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цветок традиционно считается одним из главных атрибутов праздника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и символом весны и плодородия.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Т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8" name="Рисунок 7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975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2" y="1034324"/>
            <a:ext cx="4033841" cy="168424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Тюльпан 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Слово «тюльпан» пришло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в </a:t>
            </a:r>
            <a:r>
              <a:rPr lang="ru-RU" sz="1600" dirty="0">
                <a:ea typeface="Roboto Slab" pitchFamily="2" charset="0"/>
              </a:rPr>
              <a:t>европейские языки из Турции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и </a:t>
            </a:r>
            <a:r>
              <a:rPr lang="ru-RU" sz="1600" dirty="0">
                <a:ea typeface="Roboto Slab" pitchFamily="2" charset="0"/>
              </a:rPr>
              <a:t>происходит от слова «тюрбан</a:t>
            </a:r>
            <a:r>
              <a:rPr lang="ru-RU" sz="1600" dirty="0" smtClean="0">
                <a:ea typeface="Roboto Slab" pitchFamily="2" charset="0"/>
              </a:rPr>
              <a:t>».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буква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065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Кроме мам, бабушек, сестёр и других родственников,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мы всегда поздравляем и этих важных людей в нашей жизни.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У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5312" r="7089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86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2" y="997177"/>
            <a:ext cx="3777799" cy="140352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Учителя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8 Марта </a:t>
            </a:r>
            <a:r>
              <a:rPr lang="ru-RU" sz="1600" dirty="0" smtClean="0">
                <a:ea typeface="Roboto Slab" pitchFamily="2" charset="0"/>
              </a:rPr>
              <a:t>не забывайте поздравить своих учителей.</a:t>
            </a:r>
            <a:endParaRPr lang="ru-RU" sz="1600" dirty="0"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5312" r="7089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879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268643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Этот вид декоративно-прикладного искусства получил своё название от имени древнеримской богини цветов, расцвета, весны и полевых плодов.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Ф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6573" r="10305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7038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0" y="808698"/>
            <a:ext cx="4213229" cy="30878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Флористика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solidFill>
                <a:prstClr val="black"/>
              </a:solidFill>
              <a:latin typeface="Roboto Slab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Бессмертная красавица богиня </a:t>
            </a:r>
            <a:r>
              <a:rPr lang="ru-RU" sz="1600" dirty="0">
                <a:ea typeface="Roboto Slab" pitchFamily="2" charset="0"/>
              </a:rPr>
              <a:t>Флора</a:t>
            </a:r>
            <a:r>
              <a:rPr lang="ru-RU" sz="1600" dirty="0" smtClean="0">
                <a:ea typeface="Roboto Slab" pitchFamily="2" charset="0"/>
              </a:rPr>
              <a:t> осыпала </a:t>
            </a:r>
            <a:r>
              <a:rPr lang="ru-RU" sz="1600" dirty="0">
                <a:ea typeface="Roboto Slab" pitchFamily="2" charset="0"/>
              </a:rPr>
              <a:t>цветами всю </a:t>
            </a:r>
            <a:r>
              <a:rPr lang="ru-RU" sz="1600" dirty="0" smtClean="0">
                <a:ea typeface="Roboto Slab" pitchFamily="2" charset="0"/>
              </a:rPr>
              <a:t>землю, а профессия </a:t>
            </a:r>
            <a:r>
              <a:rPr lang="ru-RU" sz="1600" dirty="0">
                <a:ea typeface="Roboto Slab" pitchFamily="2" charset="0"/>
              </a:rPr>
              <a:t>флориста начинается с </a:t>
            </a:r>
            <a:r>
              <a:rPr lang="ru-RU" sz="1600" dirty="0" smtClean="0">
                <a:ea typeface="Roboto Slab" pitchFamily="2" charset="0"/>
              </a:rPr>
              <a:t>ухода </a:t>
            </a:r>
            <a:r>
              <a:rPr lang="ru-RU" sz="1600" dirty="0">
                <a:ea typeface="Roboto Slab" pitchFamily="2" charset="0"/>
              </a:rPr>
              <a:t>и обработки цветов, изучения символики цветов и умения составлять живые композиции, наделять их нужным настроением и передавать через них тёплые чувства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и </a:t>
            </a:r>
            <a:r>
              <a:rPr lang="ru-RU" sz="1600" dirty="0">
                <a:ea typeface="Roboto Slab" pitchFamily="2" charset="0"/>
              </a:rPr>
              <a:t>эмоции.</a:t>
            </a: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6573" r="10305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724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Название этого растения, которое цветёт одним из первых в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Средней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полосе России, кажется нам родным и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привычным,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но это впечатление обманчиво. 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Х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7210" r="6575"/>
          <a:stretch/>
        </p:blipFill>
        <p:spPr>
          <a:xfrm>
            <a:off x="4746172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95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1" y="736842"/>
            <a:ext cx="4392617" cy="343869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Хохлатка</a:t>
            </a:r>
          </a:p>
          <a:p>
            <a:pPr>
              <a:lnSpc>
                <a:spcPct val="114000"/>
              </a:lnSpc>
            </a:pPr>
            <a:endParaRPr lang="ru-RU" sz="3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На самом деле хохлатка – это «калька» с научного названия: </a:t>
            </a:r>
            <a:r>
              <a:rPr lang="ru-RU" sz="1600" dirty="0" err="1">
                <a:ea typeface="Roboto Slab" pitchFamily="2" charset="0"/>
              </a:rPr>
              <a:t>Corydalis</a:t>
            </a:r>
            <a:r>
              <a:rPr lang="ru-RU" sz="1600" dirty="0">
                <a:ea typeface="Roboto Slab" pitchFamily="2" charset="0"/>
              </a:rPr>
              <a:t>. По-гречески </a:t>
            </a:r>
            <a:r>
              <a:rPr lang="ru-RU" sz="1600" dirty="0" err="1">
                <a:ea typeface="Roboto Slab" pitchFamily="2" charset="0"/>
              </a:rPr>
              <a:t>korydalís</a:t>
            </a:r>
            <a:r>
              <a:rPr lang="ru-RU" sz="1600" dirty="0">
                <a:ea typeface="Roboto Slab" pitchFamily="2" charset="0"/>
              </a:rPr>
              <a:t> – название птицы, хохлатого жаворонка, отсюда и русское название «хохлатка». В Россию её завезли из Китая.</a:t>
            </a: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Хохлатка является хорошим медоносом, в её шпорцах накапливается большое количество нектара, правда, извлечь его оттуда способны лишь насекомые с длинными хоботками, например, шмели. </a:t>
            </a: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3" name="Рисунок 2"/>
          <p:cNvPicPr preferRelativeResize="0">
            <a:picLocks/>
          </p:cNvPicPr>
          <p:nvPr/>
        </p:nvPicPr>
        <p:blipFill rotWithShape="1">
          <a:blip r:embed="rId4"/>
          <a:srcRect l="7210" r="6575"/>
          <a:stretch/>
        </p:blipFill>
        <p:spPr>
          <a:xfrm>
            <a:off x="4746172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7443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197459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В одной из книг XVIII столетия этот весенний цветок прозвали «свиным хлебом». Оказывается, свиньи разрывают землю и специально ищут его клубни и корни, которыми с удовольствием питаются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.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Ц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r="10349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6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0" y="875647"/>
            <a:ext cx="4033843" cy="252639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Цикламен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Цикламены распространены в </a:t>
            </a:r>
            <a:r>
              <a:rPr lang="ru-RU" sz="1600" dirty="0" smtClean="0">
                <a:ea typeface="Roboto Slab" pitchFamily="2" charset="0"/>
              </a:rPr>
              <a:t>Средиземноморье: </a:t>
            </a:r>
            <a:r>
              <a:rPr lang="ru-RU" sz="1600" dirty="0">
                <a:ea typeface="Roboto Slab" pitchFamily="2" charset="0"/>
              </a:rPr>
              <a:t>от Испании до </a:t>
            </a:r>
            <a:r>
              <a:rPr lang="ru-RU" sz="1600" dirty="0" smtClean="0">
                <a:ea typeface="Roboto Slab" pitchFamily="2" charset="0"/>
              </a:rPr>
              <a:t>Ирана; </a:t>
            </a:r>
            <a:r>
              <a:rPr lang="ru-RU" sz="1600" dirty="0">
                <a:ea typeface="Roboto Slab" pitchFamily="2" charset="0"/>
              </a:rPr>
              <a:t>а </a:t>
            </a:r>
            <a:r>
              <a:rPr lang="ru-RU" sz="1600" dirty="0" smtClean="0">
                <a:ea typeface="Roboto Slab" pitchFamily="2" charset="0"/>
              </a:rPr>
              <a:t>также </a:t>
            </a:r>
            <a:r>
              <a:rPr lang="ru-RU" sz="1600" dirty="0">
                <a:ea typeface="Roboto Slab" pitchFamily="2" charset="0"/>
              </a:rPr>
              <a:t>в Северо-Восточной Африке, включая Сомали. В России цикламены в дикой природе растут </a:t>
            </a: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в </a:t>
            </a:r>
            <a:r>
              <a:rPr lang="ru-RU" sz="1600" dirty="0">
                <a:ea typeface="Roboto Slab" pitchFamily="2" charset="0"/>
              </a:rPr>
              <a:t>Краснодарском крае.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r="10349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343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6" y="1310795"/>
            <a:ext cx="3880715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Цветение этого растения говорит о приближающейся весне. В декоративном цветоводстве его называют на латинский манер – крокусом. </a:t>
            </a:r>
            <a:endParaRPr lang="ru-RU" sz="1800" dirty="0" smtClean="0">
              <a:solidFill>
                <a:prstClr val="black"/>
              </a:solidFill>
              <a:latin typeface="Roboto Slab"/>
            </a:endParaRPr>
          </a:p>
          <a:p>
            <a:pPr defTabSz="914377"/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каково его русское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название?</a:t>
            </a:r>
            <a:endParaRPr lang="ru-RU" sz="18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Ш 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6" name="Рисунок 5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86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70" y="750237"/>
            <a:ext cx="4033843" cy="350890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black"/>
                </a:solidFill>
                <a:latin typeface="Roboto Slab"/>
              </a:rPr>
              <a:t>Шафран (посевной</a:t>
            </a: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>
                <a:ea typeface="Roboto Slab" pitchFamily="2" charset="0"/>
              </a:rPr>
              <a:t>Сухие рыльца крокусов похожи на волокна (на древнегреческом «</a:t>
            </a:r>
            <a:r>
              <a:rPr lang="ru-RU" sz="1600" dirty="0" err="1">
                <a:ea typeface="Roboto Slab" pitchFamily="2" charset="0"/>
              </a:rPr>
              <a:t>kroke</a:t>
            </a:r>
            <a:r>
              <a:rPr lang="ru-RU" sz="1600" dirty="0">
                <a:ea typeface="Roboto Slab" pitchFamily="2" charset="0"/>
              </a:rPr>
              <a:t>»), что и объясняет их название. Из рыльцев цветка крокуса получают роскошную приправу шафран. Красные рыльца шафрана содержат пигмент под названием </a:t>
            </a:r>
            <a:r>
              <a:rPr lang="ru-RU" sz="1600" dirty="0" err="1">
                <a:ea typeface="Roboto Slab" pitchFamily="2" charset="0"/>
              </a:rPr>
              <a:t>кроцин</a:t>
            </a:r>
            <a:r>
              <a:rPr lang="ru-RU" sz="1600" dirty="0">
                <a:ea typeface="Roboto Slab" pitchFamily="2" charset="0"/>
              </a:rPr>
              <a:t>, который имеет жёлтый цвет и мускусный вкус. Пигмент на основе шафрана использовался ещё в первобытном наскальном искусстве.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481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Праздник 8 </a:t>
            </a:r>
            <a:r>
              <a:rPr lang="ru-RU" sz="1800" dirty="0" smtClean="0">
                <a:solidFill>
                  <a:prstClr val="black"/>
                </a:solidFill>
                <a:latin typeface="Roboto Slab"/>
              </a:rPr>
              <a:t>Марта </a:t>
            </a:r>
            <a:r>
              <a:rPr lang="ru-RU" sz="1800" dirty="0">
                <a:solidFill>
                  <a:prstClr val="black"/>
                </a:solidFill>
                <a:latin typeface="Roboto Slab"/>
              </a:rPr>
              <a:t>появился как день солидарности женщин в борьбе за свои права и стал символом их освобождения от угнетения, зависимости и предрассудков. А как одним словом сказать «освобождение от угнетения»?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Э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15483" t="19073" r="17176" b="13586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62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58769" y="817540"/>
            <a:ext cx="4181145" cy="315798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 smtClean="0">
                <a:solidFill>
                  <a:prstClr val="black"/>
                </a:solidFill>
                <a:latin typeface="Roboto Slab"/>
              </a:rPr>
              <a:t>Эмансипация</a:t>
            </a:r>
          </a:p>
          <a:p>
            <a:pPr>
              <a:lnSpc>
                <a:spcPct val="114000"/>
              </a:lnSpc>
            </a:pPr>
            <a:endParaRPr lang="ru-RU" sz="2000" dirty="0">
              <a:solidFill>
                <a:prstClr val="black"/>
              </a:solidFill>
              <a:latin typeface="Roboto Slab"/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Эмансипация </a:t>
            </a:r>
            <a:r>
              <a:rPr lang="ru-RU" sz="1600" dirty="0">
                <a:ea typeface="Roboto Slab" pitchFamily="2" charset="0"/>
              </a:rPr>
              <a:t>женщин представляет собой предоставление женщинам равноправия в общественной, трудовой и семейной жизни. Равноправие предполагает право женщин на образование, право избирать и быть избранной в государственные органы власти, право на труд и равную зарплату.</a:t>
            </a:r>
            <a:endParaRPr lang="ru-RU" sz="1600" dirty="0">
              <a:solidFill>
                <a:prstClr val="black"/>
              </a:solidFill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3" name="Рисунок 2"/>
          <p:cNvPicPr preferRelativeResize="0">
            <a:picLocks/>
          </p:cNvPicPr>
          <p:nvPr/>
        </p:nvPicPr>
        <p:blipFill rotWithShape="1">
          <a:blip r:embed="rId4"/>
          <a:srcRect l="15483" t="19073" r="17176" b="13586"/>
          <a:stretch/>
        </p:blipFill>
        <p:spPr>
          <a:xfrm>
            <a:off x="4751388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3682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hlinkClick r:id="" action="ppaction://noaction"/>
            <a:extLst>
              <a:ext uri="{FF2B5EF4-FFF2-40B4-BE49-F238E27FC236}">
                <a16:creationId xmlns="" xmlns:a16="http://schemas.microsoft.com/office/drawing/2014/main" id="{86B7A069-46E3-48B1-B5C2-DA4FC1E8E5D3}"/>
              </a:ext>
            </a:extLst>
          </p:cNvPr>
          <p:cNvSpPr txBox="1"/>
          <p:nvPr/>
        </p:nvSpPr>
        <p:spPr>
          <a:xfrm>
            <a:off x="358775" y="1310795"/>
            <a:ext cx="403383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 dirty="0">
                <a:solidFill>
                  <a:prstClr val="black"/>
                </a:solidFill>
                <a:latin typeface="Roboto Slab"/>
              </a:rPr>
              <a:t>Как одним словом называются украшения из благородных металлов и драгоценных камней?</a:t>
            </a: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358775" y="4252002"/>
            <a:ext cx="2005200" cy="51526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Правильный ответ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AAF7971-2B2E-47BE-9ABB-F9E55434CC1C}"/>
              </a:ext>
            </a:extLst>
          </p:cNvPr>
          <p:cNvSpPr txBox="1"/>
          <p:nvPr/>
        </p:nvSpPr>
        <p:spPr>
          <a:xfrm>
            <a:off x="358775" y="172022"/>
            <a:ext cx="746125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7400" smtClean="0">
                <a:solidFill>
                  <a:srgbClr val="5B4CFF"/>
                </a:solidFill>
                <a:latin typeface="Roboto Slab"/>
              </a:rPr>
              <a:t>Ю</a:t>
            </a:r>
            <a:endParaRPr lang="ru-RU" sz="7400">
              <a:solidFill>
                <a:srgbClr val="5B4CFF"/>
              </a:solidFill>
              <a:latin typeface="Roboto Slab"/>
            </a:endParaRPr>
          </a:p>
        </p:txBody>
      </p:sp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7" name="Рисунок 6"/>
          <p:cNvPicPr preferRelativeResize="0">
            <a:picLocks/>
          </p:cNvPicPr>
          <p:nvPr/>
        </p:nvPicPr>
        <p:blipFill rotWithShape="1">
          <a:blip r:embed="rId6"/>
          <a:srcRect l="7764" t="-343" r="1776" b="343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626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D310544-98B5-4C02-95FD-D8284A2C25F1}"/>
              </a:ext>
            </a:extLst>
          </p:cNvPr>
          <p:cNvSpPr/>
          <p:nvPr/>
        </p:nvSpPr>
        <p:spPr>
          <a:xfrm flipH="1">
            <a:off x="345279" y="816462"/>
            <a:ext cx="4033841" cy="238603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solidFill>
                  <a:prstClr val="black"/>
                </a:solidFill>
                <a:latin typeface="Roboto Slab"/>
              </a:rPr>
              <a:t>Ювелирные (украшения</a:t>
            </a:r>
            <a:r>
              <a:rPr lang="ru-RU" sz="2400" dirty="0" smtClean="0">
                <a:solidFill>
                  <a:prstClr val="black"/>
                </a:solidFill>
                <a:latin typeface="Roboto Slab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600" dirty="0" smtClean="0">
              <a:ea typeface="Roboto Slab" pitchFamily="2" charset="0"/>
            </a:endParaRPr>
          </a:p>
          <a:p>
            <a:pPr>
              <a:lnSpc>
                <a:spcPct val="114000"/>
              </a:lnSpc>
            </a:pPr>
            <a:r>
              <a:rPr lang="ru-RU" sz="1600" dirty="0" smtClean="0">
                <a:ea typeface="Roboto Slab" pitchFamily="2" charset="0"/>
              </a:rPr>
              <a:t>Подарок </a:t>
            </a:r>
            <a:r>
              <a:rPr lang="ru-RU" sz="1600" dirty="0">
                <a:ea typeface="Roboto Slab" pitchFamily="2" charset="0"/>
              </a:rPr>
              <a:t>на 8 </a:t>
            </a:r>
            <a:r>
              <a:rPr lang="ru-RU" sz="1600" dirty="0" smtClean="0">
                <a:ea typeface="Roboto Slab" pitchFamily="2" charset="0"/>
              </a:rPr>
              <a:t>Марта</a:t>
            </a:r>
            <a:r>
              <a:rPr lang="ru-RU" sz="1600" dirty="0">
                <a:ea typeface="Roboto Slab" pitchFamily="2" charset="0"/>
              </a:rPr>
              <a:t>, конечно, не так важен, как на День рождения, и может быть чисто символическим – цветы или конфеты. Но если позволяют финансы, то можно подарить прекрасным дамам украшения из золота или серебра</a:t>
            </a:r>
            <a:r>
              <a:rPr lang="ru-RU" sz="1600" dirty="0" smtClean="0">
                <a:ea typeface="Roboto Slab" pitchFamily="2" charset="0"/>
              </a:rPr>
              <a:t>.</a:t>
            </a:r>
            <a:endParaRPr lang="ru-RU" sz="1600" dirty="0">
              <a:ea typeface="Roboto Slab" pitchFamily="2" charset="0"/>
            </a:endParaRPr>
          </a:p>
        </p:txBody>
      </p:sp>
      <p:sp>
        <p:nvSpPr>
          <p:cNvPr id="10" name="TextBox 9">
            <a:hlinkClick r:id="" action="ppaction://noaction"/>
          </p:cNvPr>
          <p:cNvSpPr txBox="1"/>
          <p:nvPr/>
        </p:nvSpPr>
        <p:spPr>
          <a:xfrm>
            <a:off x="358776" y="376238"/>
            <a:ext cx="29954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/>
            <a:r>
              <a:rPr lang="ru-RU" sz="1800">
                <a:solidFill>
                  <a:srgbClr val="00B050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1" name="Скругленный прямоугольник 10">
            <a:hlinkClick r:id="rId2" action="ppaction://hlinksldjump"/>
          </p:cNvPr>
          <p:cNvSpPr/>
          <p:nvPr/>
        </p:nvSpPr>
        <p:spPr>
          <a:xfrm>
            <a:off x="358772" y="4259146"/>
            <a:ext cx="2003428" cy="515261"/>
          </a:xfrm>
          <a:prstGeom prst="roundRect">
            <a:avLst>
              <a:gd name="adj" fmla="val 50000"/>
            </a:avLst>
          </a:prstGeom>
          <a:solidFill>
            <a:srgbClr val="5B4CFF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smtClean="0">
                <a:solidFill>
                  <a:schemeClr val="bg1"/>
                </a:solidFill>
              </a:rPr>
              <a:t>Выбрать букву</a:t>
            </a:r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pic>
        <p:nvPicPr>
          <p:cNvPr id="2" name="Рисунок 1"/>
          <p:cNvPicPr preferRelativeResize="0">
            <a:picLocks/>
          </p:cNvPicPr>
          <p:nvPr/>
        </p:nvPicPr>
        <p:blipFill rotWithShape="1">
          <a:blip r:embed="rId4"/>
          <a:srcRect l="7764" t="-343" r="1776" b="343"/>
          <a:stretch/>
        </p:blipFill>
        <p:spPr>
          <a:xfrm>
            <a:off x="4749625" y="553950"/>
            <a:ext cx="4035600" cy="4035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789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1775</Words>
  <Application>Microsoft Office PowerPoint</Application>
  <PresentationFormat>Экран (16:9)</PresentationFormat>
  <Paragraphs>288</Paragraphs>
  <Slides>51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Open Sans</vt:lpstr>
      <vt:lpstr>Calibri</vt:lpstr>
      <vt:lpstr>Roboto Slab</vt:lpstr>
      <vt:lpstr>Arial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2019-12-03T13:21:52Z</dcterms:created>
  <dcterms:modified xsi:type="dcterms:W3CDTF">2023-03-03T08:45:19Z</dcterms:modified>
</cp:coreProperties>
</file>