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  <p:sldId id="256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2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 snapToGrid="0">
      <p:cViewPr>
        <p:scale>
          <a:sx n="72" d="100"/>
          <a:sy n="72" d="100"/>
        </p:scale>
        <p:origin x="-38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36A791-E62F-4261-B0D2-AC5FB6B655B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52D2E1-C6D5-4916-84BE-689152380F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4D9F2E-E1F3-4317-81EE-D085C2B76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BEDDE3C3-87F6-4267-8054-0652D5D774D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67" y="745759"/>
            <a:ext cx="11204574" cy="5602287"/>
          </a:xfrm>
        </p:spPr>
      </p:pic>
    </p:spTree>
    <p:extLst>
      <p:ext uri="{BB962C8B-B14F-4D97-AF65-F5344CB8AC3E}">
        <p14:creationId xmlns:p14="http://schemas.microsoft.com/office/powerpoint/2010/main" val="407845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0C4B6B6-8284-492B-945B-E22697AF3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0230DB-9BFA-49A0-AF2C-3934524A85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8000" dirty="0"/>
              <a:t>Памятники в культуре народов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353641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B04D53-7460-4F91-ACB6-80054975C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3EBE86-845D-485D-A119-075EF6F3FD0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7051171-FDA5-47A8-B060-481751529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40" y="681037"/>
            <a:ext cx="10313720" cy="572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10F4AC-AA5B-4992-A80C-56D7AC8A5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Сегодня мы узнаем: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F5803C-9159-4F51-9E22-0BBFFE5D80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 Что такое памятник? </a:t>
            </a:r>
          </a:p>
          <a:p>
            <a:r>
              <a:rPr lang="ru-RU" sz="4800" dirty="0"/>
              <a:t> Какие виды бывают?  </a:t>
            </a:r>
          </a:p>
        </p:txBody>
      </p:sp>
    </p:spTree>
    <p:extLst>
      <p:ext uri="{BB962C8B-B14F-4D97-AF65-F5344CB8AC3E}">
        <p14:creationId xmlns:p14="http://schemas.microsoft.com/office/powerpoint/2010/main" val="285584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232396-B9EE-4F7B-87BB-4140AF52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Памятник – это …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596DE6-80AC-48C6-99EF-2C2AB44D48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9762" y="1790456"/>
            <a:ext cx="11098823" cy="4351338"/>
          </a:xfrm>
        </p:spPr>
        <p:txBody>
          <a:bodyPr>
            <a:normAutofit lnSpcReduction="10000"/>
          </a:bodyPr>
          <a:lstStyle/>
          <a:p>
            <a:r>
              <a:rPr lang="ru-RU" sz="3600" dirty="0"/>
              <a:t>Строения, памятные места и предметы в честь людей или событий, которые связаны с развитием общества и государства.</a:t>
            </a:r>
          </a:p>
          <a:p>
            <a:pPr marL="0" indent="0">
              <a:buNone/>
            </a:pPr>
            <a:endParaRPr lang="ru-RU" sz="3600" dirty="0"/>
          </a:p>
          <a:p>
            <a:r>
              <a:rPr lang="ru-RU" sz="3600" dirty="0"/>
              <a:t>Произведения творчества, которые представляют художественную, научную, историческую или другую культурную ценность.</a:t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7309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46ABEB-33C6-4131-A2F7-7A58F8008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69" y="193431"/>
            <a:ext cx="10975731" cy="1497257"/>
          </a:xfrm>
        </p:spPr>
        <p:txBody>
          <a:bodyPr>
            <a:normAutofit fontScale="90000"/>
          </a:bodyPr>
          <a:lstStyle/>
          <a:p>
            <a:r>
              <a:rPr lang="ru-RU" dirty="0"/>
              <a:t>Памятники культуры и истории бывают разные: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9BDC1D-9276-4751-8E18-A023602844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69" y="1459523"/>
            <a:ext cx="11482753" cy="52050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dirty="0"/>
              <a:t>Архитектурные:</a:t>
            </a:r>
            <a:r>
              <a:rPr lang="ru-RU" sz="3600" dirty="0"/>
              <a:t> исторические центры, площади, улицы и кварталы, отдельные архитектурные сооружения и целые ансамбли вместе с произведениями декоративного, монументального, изобразительного искусства. Кроме того, к архитектурным памятникам относятся объекты, которые отражают развитие массового индустриального производства с конца 18 века по середину 20 века.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77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A3D50F-FA36-4ABE-9683-C49AEAEF63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2031" y="140677"/>
            <a:ext cx="11684977" cy="6400800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/>
              <a:t>Успенский собор и монастырь острова-града Свияжск</a:t>
            </a:r>
          </a:p>
          <a:p>
            <a:pPr marL="0" indent="0">
              <a:buNone/>
            </a:pPr>
            <a:r>
              <a:rPr lang="ru-RU" dirty="0"/>
              <a:t>Комплекс, основанный в 1551 году Иваном Грозным на небольшом острове в месте слияния трех рек, удостоился чести попасть в перечень ЮНЕСКО несколько лет назад. Грозный основал этот город как базу при осаде Казани в борьбе с ханством.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Фото:Shutterstock">
            <a:extLst>
              <a:ext uri="{FF2B5EF4-FFF2-40B4-BE49-F238E27FC236}">
                <a16:creationId xmlns:a16="http://schemas.microsoft.com/office/drawing/2014/main" xmlns="" id="{082E4F18-0E9F-4E9B-B880-71D0DC49A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11" y="2444261"/>
            <a:ext cx="7594577" cy="42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7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0AF990-1D43-4EE7-B4FC-8DE2C43D090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0824" y="1151792"/>
            <a:ext cx="11509130" cy="5194239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/>
              <a:t>Исторические:</a:t>
            </a:r>
            <a:r>
              <a:rPr lang="ru-RU" sz="4000" dirty="0"/>
              <a:t> сооружения, дома и ансамбли, некрополи и отдельные захоронения, места, связанные с жизнью и деятельностью выдающихся лиц, бытом и культурой народов, важными событиями истории.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437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364E60-9ACC-4B3E-B351-A07AA714D5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69" y="175847"/>
            <a:ext cx="10975731" cy="6001116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/>
              <a:t>Мамаев курган  </a:t>
            </a:r>
          </a:p>
          <a:p>
            <a:pPr marL="0" indent="0">
              <a:buNone/>
            </a:pPr>
            <a:r>
              <a:rPr lang="ru-RU" dirty="0"/>
              <a:t>Самый большой комплекс в мире, посвященный Великой Отечественной Войне. Возвышенность находится в центре Волгограда, на правом берегу Волги. На Мамаевом Кургане установлен памятник-ансамбль «Героям Сталинградской битвы». Его расположение неслучайно – в период войны тут велись жесточайшие сражения. Тот, кто занимал курган, мог контролировать почти весь город.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E977366D-397E-4905-81AF-1C2E0C5FD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638" y="3228973"/>
            <a:ext cx="4604239" cy="34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552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672FBD-64AD-4AAB-B78B-E07CA3B820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1162" y="1556237"/>
            <a:ext cx="11377246" cy="4620725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/>
              <a:t>Археологические:</a:t>
            </a:r>
            <a:r>
              <a:rPr lang="ru-RU" sz="4000" dirty="0"/>
              <a:t> остатки древних стоянок, поселений, жизнедеятельности первобытных людей, курганы, могильники, наскальные рисунки, места давних битв.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896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2592AE-8F19-4E38-A585-871A39CA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7" y="365125"/>
            <a:ext cx="11781693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Музей наскального искусства «Петроглифы </a:t>
            </a:r>
            <a:r>
              <a:rPr lang="ru-RU" sz="3600" b="1" dirty="0" err="1"/>
              <a:t>Канозера</a:t>
            </a:r>
            <a:r>
              <a:rPr lang="ru-RU" sz="3600" b="1" dirty="0"/>
              <a:t>».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91619F1-0771-4E88-8384-569074D0AD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8408" y="1125415"/>
            <a:ext cx="10905392" cy="505154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 1997 году экспедиция краеведческого музея из поселка Ревда на юге Мурманской области обнаружила крупное скопление наскальной живописи. Более 1200 петроглифов (столько открыто на данный момент) оставили древние люди на островах </a:t>
            </a:r>
            <a:r>
              <a:rPr lang="ru-RU" dirty="0" err="1"/>
              <a:t>Канозера</a:t>
            </a:r>
            <a:r>
              <a:rPr lang="ru-RU" dirty="0"/>
              <a:t>. Самые ранние изображения датируются IV–II тысячелетием до нашей эры, то есть являются как минимум ровесниками уральской Страны городов и египетских пирамид.</a:t>
            </a:r>
          </a:p>
        </p:txBody>
      </p:sp>
      <p:sp>
        <p:nvSpPr>
          <p:cNvPr id="4" name="AutoShape 2" descr="петроглифы">
            <a:extLst>
              <a:ext uri="{FF2B5EF4-FFF2-40B4-BE49-F238E27FC236}">
                <a16:creationId xmlns:a16="http://schemas.microsoft.com/office/drawing/2014/main" xmlns="" id="{8C609A17-A207-4654-A98E-D6FAA13BE8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петроглифы">
            <a:extLst>
              <a:ext uri="{FF2B5EF4-FFF2-40B4-BE49-F238E27FC236}">
                <a16:creationId xmlns:a16="http://schemas.microsoft.com/office/drawing/2014/main" xmlns="" id="{C0A46527-1301-4B56-84B2-0E7AAC3E8B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DA99125-21D3-4D28-A36A-06FDAB974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501" y="3884594"/>
            <a:ext cx="3843337" cy="28323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BE44AB7-2B59-4BEE-950B-E7277ED7B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532" y="3884594"/>
            <a:ext cx="4241922" cy="287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55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E74F24-7555-449D-958B-9DD91C77A6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2562" y="290146"/>
            <a:ext cx="11081238" cy="5886817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Садово-парковые памятники культуры </a:t>
            </a:r>
            <a:r>
              <a:rPr lang="ru-RU" dirty="0"/>
              <a:t>представляют собой выдающиеся сочетания паркового строительства с природным или рукотворным рельефом местности.</a:t>
            </a:r>
          </a:p>
          <a:p>
            <a:pPr marL="0" indent="0">
              <a:buNone/>
            </a:pPr>
            <a:r>
              <a:rPr lang="ru-RU" b="1" dirty="0"/>
              <a:t>Садово-парковый ансамбль Царское село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27AB2CE6-0E94-4A47-9EFD-5795C35A5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0" t="21613" r="1"/>
          <a:stretch/>
        </p:blipFill>
        <p:spPr bwMode="auto">
          <a:xfrm>
            <a:off x="1959219" y="2008468"/>
            <a:ext cx="8273561" cy="484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721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0B8269-386D-4C30-B70F-3C48A209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F737EB-1CB1-4E3A-A3A8-26EC41CAAE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0196" y="1852002"/>
            <a:ext cx="10811608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/>
              <a:t>Ландшафтные</a:t>
            </a:r>
            <a:r>
              <a:rPr lang="ru-RU" sz="3600" dirty="0"/>
              <a:t> – памятники природы, образованные естественным образом и единственные в своем роде. Они могут иметь экологическое, научное, эстетическое или культурное значение. Примеры: деревья долгожители, водопады, вулканы, редкие формы рельефа, живописные лагуны и утесы.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561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EDA79F-55E5-41E2-855C-C69EB242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61547"/>
            <a:ext cx="11010900" cy="896815"/>
          </a:xfrm>
        </p:spPr>
        <p:txBody>
          <a:bodyPr/>
          <a:lstStyle/>
          <a:p>
            <a:r>
              <a:rPr lang="ru-RU" b="1" dirty="0"/>
              <a:t>Озеро Байкал</a:t>
            </a:r>
            <a:r>
              <a:rPr lang="ru-RU" dirty="0"/>
              <a:t>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829C249-6D35-4E3F-AADD-D90DE4892F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2901" y="844061"/>
            <a:ext cx="8343900" cy="5952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Озеро Байкал</a:t>
            </a:r>
            <a:r>
              <a:rPr lang="ru-RU" dirty="0"/>
              <a:t> относится к мировым объектам природного наследия. В 1996 г. Байкал, вместе с прибрежной зоной, общей площадью около 8,8 млн га. был занесён в Список Всемирного наследия ЮНЕСКО.</a:t>
            </a:r>
          </a:p>
          <a:p>
            <a:pPr marL="0" indent="0">
              <a:buNone/>
            </a:pPr>
            <a:r>
              <a:rPr lang="ru-RU" dirty="0"/>
              <a:t>Байкал держит мировое первенство сразу по нескольким важным параметрам. Озеро Байкал самый старый пресноводный водоём нашей планеты — его возраст определяют в 25 млн лет.</a:t>
            </a:r>
          </a:p>
          <a:p>
            <a:pPr marL="0" indent="0">
              <a:buNone/>
            </a:pPr>
            <a:r>
              <a:rPr lang="ru-RU" dirty="0"/>
              <a:t>В озере Байкал заключён гигантский объём пресной воды — примерно 20% всех мировых запасов. Потрясает и прозрачность байкальских вод — отдельные предметы видны на глубине до 40 м.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xmlns="" id="{8485A98B-8975-4EC6-BD6E-FF612C906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1" y="101112"/>
            <a:ext cx="3401840" cy="665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243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3D8BBD-B6FD-4D42-8572-682A347596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9954" y="430823"/>
            <a:ext cx="10843846" cy="574614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Монументальные</a:t>
            </a:r>
            <a:r>
              <a:rPr lang="ru-RU" dirty="0"/>
              <a:t> – произведения изобразительного искусства. Монументы часто связаны с другими видами достопримечательностей (архитектурными, археологическими).</a:t>
            </a:r>
            <a:br>
              <a:rPr lang="ru-RU" dirty="0"/>
            </a:br>
            <a:endParaRPr lang="ru-RU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xmlns="" id="{35EC4253-ECBE-4312-9877-BB14DCD56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46" y="1822938"/>
            <a:ext cx="4885592" cy="488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004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8EB31E-E7FE-43FF-AA8B-2B9C9745E8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4785" y="509953"/>
            <a:ext cx="11429999" cy="5987562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Некоторые особенно великие памятники признаны не только всенародным, но и всемирным культурным наследием.</a:t>
            </a:r>
          </a:p>
          <a:p>
            <a:pPr marL="0" indent="0">
              <a:buNone/>
            </a:pPr>
            <a:r>
              <a:rPr lang="ru-RU" sz="3200" dirty="0"/>
              <a:t>Специальная организация ЮНЕСКО всеми силами старается сохранить их и сделать популярными. Каждому объекту присваивают свой индикационный номер, и отслеживают состояние.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4FA721AA-D66D-4B7D-853B-46CAD2DA5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695" y="3147646"/>
            <a:ext cx="6202275" cy="34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923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A55FDE-417E-4A05-A208-6BE277904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ПОЧЕМУ НУЖНО БЕРЕЧЬ ПАМЯТНИКИ КУЛЬТУРЫ И ИСТОРИИ?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FEDD067-AF17-477E-A985-1C491DF6DE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Потери в природе зачастую можно восстановить. С культурными и историческими памятниками все намного сложнее. </a:t>
            </a:r>
          </a:p>
          <a:p>
            <a:pPr marL="0" indent="0">
              <a:buNone/>
            </a:pPr>
            <a:r>
              <a:rPr lang="ru-RU" dirty="0"/>
              <a:t>Разрушение с последующим восстановлением лишает объект индивидуальности. Восстановленное сооружение – это копия, лишенная «души». Памятники всегда связаны с определенной эпохой и мастерами. Они свидетели исторических событий, творения великих талантов, которые рождаются лишь однажды.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30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165EC8-5DA5-496F-A792-8C125D2D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СОХРАНИТЬ ПАМЯТНИКИ?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856AD9-3D88-4384-8F4F-3BD0114E6E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Ответственность за сохранение культурного наследия лежит на каждом человеке. Нельзя относиться к памятникам небрежно, винить в разрушениях других людей или считать, что сохранение культуры прошлого – дело специальных организаций.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/>
              <a:t>Нужно быть воспитанными, культурными, благодарными предкам, которые создали для нас с вами уникальную красоту. Каждый человек обязан знать, какие памятники его окружают, какова их история и ценность.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1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DA29BC-0C3A-4E75-AF18-64152DCE3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/>
              <a:t>Составьте </a:t>
            </a:r>
            <a:r>
              <a:rPr lang="ru-RU" dirty="0" err="1"/>
              <a:t>синквейн</a:t>
            </a:r>
            <a:r>
              <a:rPr lang="ru-RU" dirty="0"/>
              <a:t> к слову «памятник»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44C276-8F17-4935-99F9-692CD83AC2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A5FB6927-30E7-446B-81E0-D1AA406C9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2"/>
          <a:stretch/>
        </p:blipFill>
        <p:spPr bwMode="auto">
          <a:xfrm>
            <a:off x="1524000" y="1362808"/>
            <a:ext cx="9144000" cy="549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9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53E967-ADB5-45B0-BC70-C4605BD25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11" y="402832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/>
              <a:t>Домашнее задание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FA3502-2974-41C1-AB28-EF47ED3B4D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98685" y="2569112"/>
            <a:ext cx="8534400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Подготовить рассказ (</a:t>
            </a:r>
            <a:r>
              <a:rPr lang="ru-RU" dirty="0" err="1" smtClean="0"/>
              <a:t>письм</a:t>
            </a:r>
            <a:r>
              <a:rPr lang="ru-RU" dirty="0" smtClean="0"/>
              <a:t>.) с использованием данных вопросов</a:t>
            </a:r>
            <a:r>
              <a:rPr lang="ru-RU" dirty="0" smtClean="0"/>
              <a:t>:</a:t>
            </a:r>
            <a:endParaRPr lang="ru-RU" dirty="0"/>
          </a:p>
          <a:p>
            <a:pPr marL="514350" indent="-514350">
              <a:buAutoNum type="arabicParenR"/>
            </a:pPr>
            <a:r>
              <a:rPr lang="ru-RU" dirty="0"/>
              <a:t>Любимый памятник в моём городе (Почему?)</a:t>
            </a:r>
          </a:p>
          <a:p>
            <a:pPr marL="514350" indent="-514350">
              <a:buAutoNum type="arabicParenR"/>
            </a:pPr>
            <a:r>
              <a:rPr lang="ru-RU" dirty="0"/>
              <a:t>Почему нужно беречь памятники культуры и истории?</a:t>
            </a:r>
          </a:p>
          <a:p>
            <a:pPr marL="514350" indent="-514350">
              <a:buAutoNum type="arabicParenR"/>
            </a:pPr>
            <a:r>
              <a:rPr lang="ru-RU" dirty="0"/>
              <a:t>Как сохранить памятники?</a:t>
            </a:r>
          </a:p>
          <a:p>
            <a:pPr marL="0" indent="0">
              <a:buNone/>
            </a:pPr>
            <a:r>
              <a:rPr lang="ru-RU" dirty="0"/>
              <a:t>УСТНО:</a:t>
            </a:r>
          </a:p>
          <a:p>
            <a:pPr marL="0" indent="0">
              <a:buNone/>
            </a:pPr>
            <a:r>
              <a:rPr lang="ru-RU" dirty="0"/>
              <a:t>- Знать определения, называть виды памятников.</a:t>
            </a:r>
          </a:p>
          <a:p>
            <a:pPr marL="0" indent="0">
              <a:buNone/>
            </a:pPr>
            <a:r>
              <a:rPr lang="ru-RU" dirty="0"/>
              <a:t>- Выяснить чем отличаются памятник, мемориал и обелиск. </a:t>
            </a:r>
          </a:p>
        </p:txBody>
      </p:sp>
    </p:spTree>
    <p:extLst>
      <p:ext uri="{BB962C8B-B14F-4D97-AF65-F5344CB8AC3E}">
        <p14:creationId xmlns:p14="http://schemas.microsoft.com/office/powerpoint/2010/main" val="258433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106</TotalTime>
  <Words>491</Words>
  <Application>Microsoft Office PowerPoint</Application>
  <PresentationFormat>Произвольный</PresentationFormat>
  <Paragraphs>43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Презентация PowerPoint</vt:lpstr>
      <vt:lpstr>Памятники в культуре народов России</vt:lpstr>
      <vt:lpstr>Презентация PowerPoint</vt:lpstr>
      <vt:lpstr>Сегодня мы узнаем:</vt:lpstr>
      <vt:lpstr>Памятник – это … </vt:lpstr>
      <vt:lpstr>Памятники культуры и истории бывают разные: </vt:lpstr>
      <vt:lpstr>Презентация PowerPoint</vt:lpstr>
      <vt:lpstr>Презентация PowerPoint</vt:lpstr>
      <vt:lpstr>Презентация PowerPoint</vt:lpstr>
      <vt:lpstr>Презентация PowerPoint</vt:lpstr>
      <vt:lpstr>Музей наскального искусства «Петроглифы Канозера». </vt:lpstr>
      <vt:lpstr>Презентация PowerPoint</vt:lpstr>
      <vt:lpstr>Презентация PowerPoint</vt:lpstr>
      <vt:lpstr>Озеро Байкал </vt:lpstr>
      <vt:lpstr>Презентация PowerPoint</vt:lpstr>
      <vt:lpstr>Презентация PowerPoint</vt:lpstr>
      <vt:lpstr>ПОЧЕМУ НУЖНО БЕРЕЧЬ ПАМЯТНИКИ КУЛЬТУРЫ И ИСТОРИИ?</vt:lpstr>
      <vt:lpstr>КАК СОХРАНИТЬ ПАМЯТНИКИ? </vt:lpstr>
      <vt:lpstr>Составьте синквейн к слову «памятник» </vt:lpstr>
      <vt:lpstr>Домашнее задание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Танюшка</dc:creator>
  <cp:lastModifiedBy>Пользователь Windows</cp:lastModifiedBy>
  <cp:revision>6</cp:revision>
  <dcterms:created xsi:type="dcterms:W3CDTF">2023-03-30T16:53:33Z</dcterms:created>
  <dcterms:modified xsi:type="dcterms:W3CDTF">2024-03-12T17:12:32Z</dcterms:modified>
</cp:coreProperties>
</file>