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 id="259" r:id="rId4"/>
    <p:sldId id="260" r:id="rId5"/>
    <p:sldId id="258" r:id="rId6"/>
    <p:sldId id="262" r:id="rId7"/>
    <p:sldId id="263" r:id="rId8"/>
    <p:sldId id="264" r:id="rId9"/>
    <p:sldId id="278" r:id="rId10"/>
    <p:sldId id="279" r:id="rId11"/>
    <p:sldId id="266" r:id="rId12"/>
    <p:sldId id="265" r:id="rId13"/>
    <p:sldId id="267" r:id="rId14"/>
    <p:sldId id="268" r:id="rId15"/>
    <p:sldId id="269" r:id="rId16"/>
    <p:sldId id="270" r:id="rId17"/>
    <p:sldId id="271" r:id="rId18"/>
    <p:sldId id="272" r:id="rId19"/>
    <p:sldId id="273" r:id="rId20"/>
    <p:sldId id="276" r:id="rId21"/>
    <p:sldId id="280" r:id="rId22"/>
    <p:sldId id="275" r:id="rId23"/>
    <p:sldId id="274" r:id="rId24"/>
    <p:sldId id="277"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80"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ru-RU" smtClean="0"/>
              <a:t>Образец заголовка</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white"/>
        <p:txBody>
          <a:bodyPr/>
          <a:lstStyle/>
          <a:p>
            <a:fld id="{6440F5A0-7DD9-40B3-9F3B-8A90CA6BEB3A}" type="datetimeFigureOut">
              <a:rPr lang="ru-RU" smtClean="0"/>
              <a:t>31.03.2024</a:t>
            </a:fld>
            <a:endParaRPr lang="ru-RU"/>
          </a:p>
        </p:txBody>
      </p:sp>
      <p:sp>
        <p:nvSpPr>
          <p:cNvPr id="5" name="Footer Placeholder 4"/>
          <p:cNvSpPr>
            <a:spLocks noGrp="1"/>
          </p:cNvSpPr>
          <p:nvPr>
            <p:ph type="ftr" sz="quarter" idx="11"/>
          </p:nvPr>
        </p:nvSpPr>
        <p:spPr bwMode="white"/>
        <p:txBody>
          <a:bodyPr/>
          <a:lstStyle/>
          <a:p>
            <a:endParaRPr lang="ru-RU"/>
          </a:p>
        </p:txBody>
      </p:sp>
      <p:sp>
        <p:nvSpPr>
          <p:cNvPr id="6" name="Slide Number Placeholder 5"/>
          <p:cNvSpPr>
            <a:spLocks noGrp="1"/>
          </p:cNvSpPr>
          <p:nvPr>
            <p:ph type="sldNum" sz="quarter" idx="12"/>
          </p:nvPr>
        </p:nvSpPr>
        <p:spPr/>
        <p:txBody>
          <a:bodyPr/>
          <a:lstStyle/>
          <a:p>
            <a:fld id="{64A2B58A-2905-4648-974A-C2C416034D2A}"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440F5A0-7DD9-40B3-9F3B-8A90CA6BEB3A}" type="datetimeFigureOut">
              <a:rPr lang="ru-RU" smtClean="0"/>
              <a:t>31.03.2024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A2B58A-2905-4648-974A-C2C416034D2A}" type="slidenum">
              <a:rPr lang="ru-RU" smtClean="0"/>
              <a:t>‹#›</a:t>
            </a:fld>
            <a:endParaRPr lang="ru-RU"/>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440F5A0-7DD9-40B3-9F3B-8A90CA6BEB3A}" type="datetimeFigureOut">
              <a:rPr lang="ru-RU" smtClean="0"/>
              <a:t>31.03.2024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A2B58A-2905-4648-974A-C2C416034D2A}" type="slidenum">
              <a:rPr lang="ru-RU" smtClean="0"/>
              <a:t>‹#›</a:t>
            </a:fld>
            <a:endParaRPr lang="ru-RU"/>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6440F5A0-7DD9-40B3-9F3B-8A90CA6BEB3A}" type="datetimeFigureOut">
              <a:rPr lang="ru-RU" smtClean="0"/>
              <a:t>31.03.2024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4A2B58A-2905-4648-974A-C2C416034D2A}" type="slidenum">
              <a:rPr lang="ru-RU" smtClean="0"/>
              <a:t>‹#›</a:t>
            </a:fld>
            <a:endParaRPr lang="ru-RU"/>
          </a:p>
        </p:txBody>
      </p:sp>
      <p:sp>
        <p:nvSpPr>
          <p:cNvPr id="12" name="Content Placeholder 11"/>
          <p:cNvSpPr>
            <a:spLocks noGrp="1"/>
          </p:cNvSpPr>
          <p:nvPr>
            <p:ph sz="quarter" idx="14"/>
          </p:nvPr>
        </p:nvSpPr>
        <p:spPr>
          <a:xfrm>
            <a:off x="46482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6440F5A0-7DD9-40B3-9F3B-8A90CA6BEB3A}" type="datetimeFigureOut">
              <a:rPr lang="ru-RU" smtClean="0"/>
              <a:t>31.03.2024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4A2B58A-2905-4648-974A-C2C416034D2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6440F5A0-7DD9-40B3-9F3B-8A90CA6BEB3A}" type="datetimeFigureOut">
              <a:rPr lang="ru-RU" smtClean="0"/>
              <a:t>31.03.2024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4A2B58A-2905-4648-974A-C2C416034D2A}" type="slidenum">
              <a:rPr lang="ru-RU" smtClean="0"/>
              <a:t>‹#›</a:t>
            </a:fld>
            <a:endParaRPr lang="ru-RU"/>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440F5A0-7DD9-40B3-9F3B-8A90CA6BEB3A}" type="datetimeFigureOut">
              <a:rPr lang="ru-RU" smtClean="0"/>
              <a:t>31.03.2024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4A2B58A-2905-4648-974A-C2C416034D2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440F5A0-7DD9-40B3-9F3B-8A90CA6BEB3A}" type="datetimeFigureOut">
              <a:rPr lang="ru-RU" smtClean="0"/>
              <a:t>31.03.2024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4A2B58A-2905-4648-974A-C2C416034D2A}" type="slidenum">
              <a:rPr lang="ru-RU" smtClean="0"/>
              <a:t>‹#›</a:t>
            </a:fld>
            <a:endParaRPr lang="ru-RU"/>
          </a:p>
        </p:txBody>
      </p:sp>
      <p:sp>
        <p:nvSpPr>
          <p:cNvPr id="9" name="Content Placeholder 8"/>
          <p:cNvSpPr>
            <a:spLocks noGrp="1"/>
          </p:cNvSpPr>
          <p:nvPr>
            <p:ph sz="quarter" idx="13"/>
          </p:nvPr>
        </p:nvSpPr>
        <p:spPr>
          <a:xfrm>
            <a:off x="1371600" y="1676400"/>
            <a:ext cx="3276600" cy="3505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440F5A0-7DD9-40B3-9F3B-8A90CA6BEB3A}" type="datetimeFigureOut">
              <a:rPr lang="ru-RU" smtClean="0"/>
              <a:t>31.03.2024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4A2B58A-2905-4648-974A-C2C416034D2A}"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440F5A0-7DD9-40B3-9F3B-8A90CA6BEB3A}" type="datetimeFigureOut">
              <a:rPr lang="ru-RU" smtClean="0"/>
              <a:t>31.03.2024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A2B58A-2905-4648-974A-C2C416034D2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440F5A0-7DD9-40B3-9F3B-8A90CA6BEB3A}" type="datetimeFigureOut">
              <a:rPr lang="ru-RU" smtClean="0"/>
              <a:t>31.03.2024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A2B58A-2905-4648-974A-C2C416034D2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6440F5A0-7DD9-40B3-9F3B-8A90CA6BEB3A}" type="datetimeFigureOut">
              <a:rPr lang="ru-RU" smtClean="0"/>
              <a:t>31.03.2024</a:t>
            </a:fld>
            <a:endParaRPr lang="ru-RU"/>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ru-RU"/>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64A2B58A-2905-4648-974A-C2C416034D2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5792" y="1124744"/>
            <a:ext cx="6248400" cy="1456373"/>
          </a:xfrm>
        </p:spPr>
        <p:txBody>
          <a:bodyPr/>
          <a:lstStyle/>
          <a:p>
            <a:r>
              <a:rPr lang="ru-RU" b="1" dirty="0" smtClean="0"/>
              <a:t>Разгадайте ребус</a:t>
            </a:r>
            <a:endParaRPr lang="ru-RU" b="1" dirty="0"/>
          </a:p>
        </p:txBody>
      </p:sp>
      <p:sp>
        <p:nvSpPr>
          <p:cNvPr id="5" name="Текст 4"/>
          <p:cNvSpPr>
            <a:spLocks noGrp="1"/>
          </p:cNvSpPr>
          <p:nvPr>
            <p:ph type="body" idx="1"/>
          </p:nvPr>
        </p:nvSpPr>
        <p:spPr>
          <a:xfrm>
            <a:off x="2411760" y="5229200"/>
            <a:ext cx="4088160" cy="504055"/>
          </a:xfrm>
        </p:spPr>
        <p:txBody>
          <a:bodyPr>
            <a:normAutofit fontScale="92500" lnSpcReduction="10000"/>
          </a:bodyPr>
          <a:lstStyle/>
          <a:p>
            <a:r>
              <a:rPr lang="ru-RU" b="1" dirty="0" smtClean="0"/>
              <a:t>Искусство</a:t>
            </a:r>
            <a:endParaRPr lang="ru-RU" b="1" dirty="0"/>
          </a:p>
        </p:txBody>
      </p:sp>
      <p:pic>
        <p:nvPicPr>
          <p:cNvPr id="1026" name="Picture 2" descr="C:\Users\Galina\Downloads\искусство.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429" y="2132856"/>
            <a:ext cx="7488832" cy="3240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23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b="1" dirty="0"/>
              <a:t>Изобразительное искусство народов России</a:t>
            </a:r>
            <a:br>
              <a:rPr lang="ru-RU" b="1" dirty="0"/>
            </a:br>
            <a:endParaRPr lang="ru-RU" dirty="0"/>
          </a:p>
        </p:txBody>
      </p:sp>
      <p:pic>
        <p:nvPicPr>
          <p:cNvPr id="2050" name="Picture 2" descr="https://avatars.dzeninfra.ru/get-zen_doc/2746556/pub_6375029a5395d8179409579e_63762beb01d7f93c3fa4887d/scale_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604655"/>
            <a:ext cx="5112568" cy="2123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29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Что такое искусство?</a:t>
            </a:r>
            <a:endParaRPr lang="ru-RU" dirty="0"/>
          </a:p>
        </p:txBody>
      </p:sp>
      <p:sp>
        <p:nvSpPr>
          <p:cNvPr id="3" name="Объект 2"/>
          <p:cNvSpPr>
            <a:spLocks noGrp="1"/>
          </p:cNvSpPr>
          <p:nvPr>
            <p:ph idx="1"/>
          </p:nvPr>
        </p:nvSpPr>
        <p:spPr>
          <a:xfrm>
            <a:off x="827584" y="2132857"/>
            <a:ext cx="7488832" cy="2016223"/>
          </a:xfrm>
        </p:spPr>
        <p:txBody>
          <a:bodyPr>
            <a:normAutofit fontScale="92500" lnSpcReduction="10000"/>
          </a:bodyPr>
          <a:lstStyle/>
          <a:p>
            <a:r>
              <a:rPr lang="ru-RU" b="1" dirty="0"/>
              <a:t>Искусство</a:t>
            </a:r>
            <a:r>
              <a:rPr lang="ru-RU" dirty="0"/>
              <a:t> — это разновидность духовной деятельности людей и вид духовного освоения действительности человеком в обществознании. </a:t>
            </a:r>
            <a:endParaRPr lang="ru-RU" dirty="0" smtClean="0"/>
          </a:p>
          <a:p>
            <a:r>
              <a:rPr lang="ru-RU" b="1" dirty="0" smtClean="0"/>
              <a:t>Цель </a:t>
            </a:r>
            <a:r>
              <a:rPr lang="ru-RU" b="1" dirty="0"/>
              <a:t>искусства </a:t>
            </a:r>
            <a:r>
              <a:rPr lang="ru-RU" dirty="0"/>
              <a:t>— сформировать и развить способности людей преобразовывать окружающий мир и самих себя по канонам гармонии и красоты.</a:t>
            </a:r>
            <a:endParaRPr lang="ru-RU" dirty="0"/>
          </a:p>
        </p:txBody>
      </p:sp>
      <p:pic>
        <p:nvPicPr>
          <p:cNvPr id="4098" name="Picture 2" descr="https://wp-venus.s3.eu-west-1.amazonaws.com/wp-content/uploads/sites/2/2012/01/1467461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3717032"/>
            <a:ext cx="2885239"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91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124744"/>
            <a:ext cx="6512768" cy="856456"/>
          </a:xfrm>
        </p:spPr>
        <p:txBody>
          <a:bodyPr>
            <a:noAutofit/>
          </a:bodyPr>
          <a:lstStyle/>
          <a:p>
            <a:r>
              <a:rPr lang="ru-RU" sz="1800" b="1" dirty="0"/>
              <a:t>Особенности изобразительного искусства в </a:t>
            </a:r>
            <a:r>
              <a:rPr lang="ru-RU" sz="1800" b="1" dirty="0" smtClean="0"/>
              <a:t>России.</a:t>
            </a:r>
            <a:r>
              <a:rPr lang="ru-RU" sz="1800" b="1" dirty="0"/>
              <a:t/>
            </a:r>
            <a:br>
              <a:rPr lang="ru-RU" sz="1800" b="1" dirty="0"/>
            </a:br>
            <a:endParaRPr lang="ru-RU" sz="1800" b="1" dirty="0"/>
          </a:p>
        </p:txBody>
      </p:sp>
      <p:sp>
        <p:nvSpPr>
          <p:cNvPr id="3" name="Объект 2"/>
          <p:cNvSpPr>
            <a:spLocks noGrp="1"/>
          </p:cNvSpPr>
          <p:nvPr>
            <p:ph idx="1"/>
          </p:nvPr>
        </p:nvSpPr>
        <p:spPr>
          <a:xfrm>
            <a:off x="827584" y="2204864"/>
            <a:ext cx="5760640" cy="3744416"/>
          </a:xfrm>
        </p:spPr>
        <p:txBody>
          <a:bodyPr>
            <a:normAutofit fontScale="85000" lnSpcReduction="10000"/>
          </a:bodyPr>
          <a:lstStyle/>
          <a:p>
            <a:r>
              <a:rPr lang="ru-RU" dirty="0"/>
              <a:t>Для </a:t>
            </a:r>
            <a:r>
              <a:rPr lang="ru-RU" dirty="0" smtClean="0"/>
              <a:t>предков </a:t>
            </a:r>
            <a:r>
              <a:rPr lang="ru-RU" dirty="0"/>
              <a:t>создание изображений имело </a:t>
            </a:r>
            <a:r>
              <a:rPr lang="ru-RU" dirty="0" smtClean="0"/>
              <a:t>больший </a:t>
            </a:r>
            <a:r>
              <a:rPr lang="ru-RU" dirty="0"/>
              <a:t>смысл, чем для </a:t>
            </a:r>
            <a:r>
              <a:rPr lang="ru-RU" dirty="0" smtClean="0"/>
              <a:t>современников</a:t>
            </a:r>
            <a:r>
              <a:rPr lang="ru-RU" dirty="0"/>
              <a:t>. С помощью </a:t>
            </a:r>
            <a:r>
              <a:rPr lang="ru-RU" dirty="0" smtClean="0"/>
              <a:t>различных знаков </a:t>
            </a:r>
            <a:r>
              <a:rPr lang="ru-RU" dirty="0"/>
              <a:t>и символов они </a:t>
            </a:r>
            <a:r>
              <a:rPr lang="ru-RU" dirty="0" smtClean="0"/>
              <a:t>передавали </a:t>
            </a:r>
            <a:r>
              <a:rPr lang="ru-RU" dirty="0"/>
              <a:t>информацию друг </a:t>
            </a:r>
            <a:r>
              <a:rPr lang="ru-RU" dirty="0" smtClean="0"/>
              <a:t>другу и </a:t>
            </a:r>
            <a:r>
              <a:rPr lang="ru-RU" dirty="0"/>
              <a:t>выражали </a:t>
            </a:r>
            <a:r>
              <a:rPr lang="ru-RU" dirty="0" smtClean="0"/>
              <a:t>эмоции </a:t>
            </a:r>
            <a:r>
              <a:rPr lang="ru-RU" dirty="0"/>
              <a:t>и видение окружающего мира, давали ему оценку и пытались найти в нем свое место. Создаваемые </a:t>
            </a:r>
            <a:r>
              <a:rPr lang="ru-RU" dirty="0" smtClean="0"/>
              <a:t>изображения </a:t>
            </a:r>
            <a:r>
              <a:rPr lang="ru-RU" dirty="0"/>
              <a:t>были предельно </a:t>
            </a:r>
            <a:r>
              <a:rPr lang="ru-RU" dirty="0" smtClean="0"/>
              <a:t>простыми. Рисуя </a:t>
            </a:r>
            <a:r>
              <a:rPr lang="ru-RU" dirty="0"/>
              <a:t>их, первые люди сами себе отвечали на вопросы: «Кто я?», Зачем живу в этом мире?», «Как достичь радости и счастья?». </a:t>
            </a:r>
            <a:endParaRPr lang="ru-RU" dirty="0" smtClean="0"/>
          </a:p>
          <a:p>
            <a:r>
              <a:rPr lang="ru-RU" dirty="0" smtClean="0"/>
              <a:t>Данные вопросы </a:t>
            </a:r>
            <a:r>
              <a:rPr lang="ru-RU" dirty="0"/>
              <a:t>чаще всего волнуют людей, поэтому неудивительно, что </a:t>
            </a:r>
            <a:r>
              <a:rPr lang="ru-RU" dirty="0" smtClean="0"/>
              <a:t> </a:t>
            </a:r>
            <a:r>
              <a:rPr lang="ru-RU" dirty="0"/>
              <a:t>издревле изобразительное искусство пыталось ответить на них.</a:t>
            </a:r>
            <a:endParaRPr lang="ru-RU" dirty="0"/>
          </a:p>
        </p:txBody>
      </p:sp>
      <p:sp>
        <p:nvSpPr>
          <p:cNvPr id="4" name="AutoShape 2" descr="https://fsd.multiurok.ru/html/2023/12/17/s_657f0a973f64c/phpCkZn6P_Simvoly-Rossii_html_e1a3f75095022dae.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50" name="Picture 6" descr="https://flomaster.top/uploads/posts/2022-12/1672317753_flomaster-club-p-uzori-narodov-sibiri-risunki-vkontakte-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703" y="2420888"/>
            <a:ext cx="7344816" cy="3300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76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150"/>
                                        </p:tgtEl>
                                        <p:attrNameLst>
                                          <p:attrName>style.visibility</p:attrName>
                                        </p:attrNameLst>
                                      </p:cBhvr>
                                      <p:to>
                                        <p:strVal val="visible"/>
                                      </p:to>
                                    </p:set>
                                    <p:animEffect transition="in" filter="barn(inVertical)">
                                      <p:cBhvr>
                                        <p:cTn id="27"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052736"/>
            <a:ext cx="7056784" cy="1008112"/>
          </a:xfrm>
        </p:spPr>
        <p:txBody>
          <a:bodyPr>
            <a:noAutofit/>
          </a:bodyPr>
          <a:lstStyle/>
          <a:p>
            <a:r>
              <a:rPr lang="ru-RU" sz="2000" dirty="0"/>
              <a:t>Узор был выразителем того, что для человека было по-настоящему важным и ценным.</a:t>
            </a:r>
            <a:endParaRPr lang="ru-RU" sz="2000" dirty="0"/>
          </a:p>
        </p:txBody>
      </p:sp>
      <p:sp>
        <p:nvSpPr>
          <p:cNvPr id="3" name="Объект 2"/>
          <p:cNvSpPr>
            <a:spLocks noGrp="1"/>
          </p:cNvSpPr>
          <p:nvPr>
            <p:ph idx="1"/>
          </p:nvPr>
        </p:nvSpPr>
        <p:spPr>
          <a:xfrm>
            <a:off x="827584" y="2348880"/>
            <a:ext cx="5676622" cy="3600400"/>
          </a:xfrm>
        </p:spPr>
        <p:txBody>
          <a:bodyPr/>
          <a:lstStyle/>
          <a:p>
            <a:r>
              <a:rPr lang="ru-RU" dirty="0"/>
              <a:t>В русской культуре к наиболее старым мотивам относится орнамент, или по-другому — узоры. Сейчас их применяют больше для красоты — при создании упаковки, украшения жилища или одежды. Ведь куда приятнее смотреть на причудливые переплетения линий, чем на чистое поле или гладкую ткань. Но еще двести лет назад узор был не просто украшением.</a:t>
            </a:r>
            <a:endParaRPr lang="ru-RU" dirty="0"/>
          </a:p>
        </p:txBody>
      </p:sp>
      <p:pic>
        <p:nvPicPr>
          <p:cNvPr id="5122" name="Picture 2" descr="https://proprikol.ru/wp-content/uploads/2021/09/uzory-krasivye-kartinki-39-1024x77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2204864"/>
            <a:ext cx="1995438" cy="151216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oblozhek.net/wa-data/public/shop/products/48/48/4848/images/29444/29444.9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4987" y="3861048"/>
            <a:ext cx="2185847"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93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wipe(down)">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124"/>
                                        </p:tgtEl>
                                        <p:attrNameLst>
                                          <p:attrName>style.visibility</p:attrName>
                                        </p:attrNameLst>
                                      </p:cBhvr>
                                      <p:to>
                                        <p:strVal val="visible"/>
                                      </p:to>
                                    </p:set>
                                    <p:animEffect transition="in" filter="wipe(down)">
                                      <p:cBhvr>
                                        <p:cTn id="17" dur="500"/>
                                        <p:tgtEl>
                                          <p:spTgt spid="51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down)">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124744"/>
            <a:ext cx="6400800" cy="685800"/>
          </a:xfrm>
        </p:spPr>
        <p:txBody>
          <a:bodyPr>
            <a:normAutofit/>
          </a:bodyPr>
          <a:lstStyle/>
          <a:p>
            <a:r>
              <a:rPr lang="ru-RU" dirty="0" smtClean="0"/>
              <a:t>Орнамент</a:t>
            </a:r>
            <a:endParaRPr lang="ru-RU" dirty="0"/>
          </a:p>
        </p:txBody>
      </p:sp>
      <p:sp>
        <p:nvSpPr>
          <p:cNvPr id="3" name="Объект 2"/>
          <p:cNvSpPr>
            <a:spLocks noGrp="1"/>
          </p:cNvSpPr>
          <p:nvPr>
            <p:ph idx="1"/>
          </p:nvPr>
        </p:nvSpPr>
        <p:spPr>
          <a:xfrm>
            <a:off x="827584" y="2276872"/>
            <a:ext cx="4032448" cy="3600400"/>
          </a:xfrm>
        </p:spPr>
        <p:txBody>
          <a:bodyPr>
            <a:normAutofit fontScale="70000" lnSpcReduction="20000"/>
          </a:bodyPr>
          <a:lstStyle/>
          <a:p>
            <a:r>
              <a:rPr lang="ru-RU" dirty="0"/>
              <a:t>Например, в поморских деревнях и во многих селах Юга и Центра России женщины до сих пор покрывают одежду вышивкой — орнаментом, созданном из ниток. Цвет этих ниток, как правило, красный — как символ жизни (кровь ведь тоже красная). Главным элементом узоров является ромб, который является символом счастья и внутреннего спокойствия. Не менее значимой фигурой была и восьмиконечная звезда — Алатырь, которая обозначала весь окружающий мир и Бога, который его создал. Вместе с этими простыми формами в народных орнаментах используются и символы посложнее. </a:t>
            </a:r>
            <a:endParaRPr lang="ru-RU" dirty="0"/>
          </a:p>
        </p:txBody>
      </p:sp>
      <p:pic>
        <p:nvPicPr>
          <p:cNvPr id="8194" name="Picture 2" descr="https://gas-kvas.com/uploads/posts/2023-01/1674464865_gas-kvas-com-p-risunki-uzorov-narodov-rossi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132856"/>
            <a:ext cx="3600400"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884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wipe(down)">
                                      <p:cBhvr>
                                        <p:cTn id="1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584" y="2168793"/>
            <a:ext cx="7632848" cy="1679849"/>
          </a:xfrm>
        </p:spPr>
        <p:txBody>
          <a:bodyPr>
            <a:normAutofit fontScale="85000" lnSpcReduction="20000"/>
          </a:bodyPr>
          <a:lstStyle/>
          <a:p>
            <a:r>
              <a:rPr lang="ru-RU" dirty="0"/>
              <a:t>Например, </a:t>
            </a:r>
            <a:r>
              <a:rPr lang="ru-RU" dirty="0" err="1"/>
              <a:t>Берегиня</a:t>
            </a:r>
            <a:r>
              <a:rPr lang="ru-RU" dirty="0"/>
              <a:t> — узор в виде женщины, распростершей свои руки и как бы ограждающей мир от зла. Или же — популярный в </a:t>
            </a:r>
            <a:r>
              <a:rPr lang="ru-RU" dirty="0" smtClean="0"/>
              <a:t>мезенской росписи Конь, </a:t>
            </a:r>
            <a:r>
              <a:rPr lang="ru-RU" dirty="0"/>
              <a:t>который обозначает солнце, согревающее северные земли и приносящее плодородие и счастье. А если присмотреться к орнаментам коренных народов Крайнего Севера, то в их ломаных линиях можно узнать черты величественной северной природы.</a:t>
            </a:r>
          </a:p>
          <a:p>
            <a:endParaRPr lang="ru-RU" dirty="0"/>
          </a:p>
        </p:txBody>
      </p:sp>
      <p:pic>
        <p:nvPicPr>
          <p:cNvPr id="9218" name="Picture 2" descr="https://avatars.dzeninfra.ru/get-zen_doc/271828/pub_655d126c0e1c8d4a71eb8795_655d14b9b6842610da3c0f7c/scale_12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3789040"/>
            <a:ext cx="2230050" cy="208809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klev.club/uploads/posts/2023-10/1697443908_klev-club-p-trafareti-narodnie-uzori-mezenskaya-rospis-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8100" y="3789040"/>
            <a:ext cx="2787465" cy="1876478"/>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s://gas-kvas.com/uploads/posts/2023-01/1674460218_gas-kvas-com-p-risunki-uzori-narodov-severov-3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5565" y="3798404"/>
            <a:ext cx="2450851" cy="1867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1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9218"/>
                                        </p:tgtEl>
                                        <p:attrNameLst>
                                          <p:attrName>style.visibility</p:attrName>
                                        </p:attrNameLst>
                                      </p:cBhvr>
                                      <p:to>
                                        <p:strVal val="visible"/>
                                      </p:to>
                                    </p:set>
                                    <p:anim calcmode="lin" valueType="num">
                                      <p:cBhvr>
                                        <p:cTn id="14" dur="1000" fill="hold"/>
                                        <p:tgtEl>
                                          <p:spTgt spid="9218"/>
                                        </p:tgtEl>
                                        <p:attrNameLst>
                                          <p:attrName>ppt_w</p:attrName>
                                        </p:attrNameLst>
                                      </p:cBhvr>
                                      <p:tavLst>
                                        <p:tav tm="0">
                                          <p:val>
                                            <p:fltVal val="0"/>
                                          </p:val>
                                        </p:tav>
                                        <p:tav tm="100000">
                                          <p:val>
                                            <p:strVal val="#ppt_w"/>
                                          </p:val>
                                        </p:tav>
                                      </p:tavLst>
                                    </p:anim>
                                    <p:anim calcmode="lin" valueType="num">
                                      <p:cBhvr>
                                        <p:cTn id="15" dur="1000" fill="hold"/>
                                        <p:tgtEl>
                                          <p:spTgt spid="9218"/>
                                        </p:tgtEl>
                                        <p:attrNameLst>
                                          <p:attrName>ppt_h</p:attrName>
                                        </p:attrNameLst>
                                      </p:cBhvr>
                                      <p:tavLst>
                                        <p:tav tm="0">
                                          <p:val>
                                            <p:fltVal val="0"/>
                                          </p:val>
                                        </p:tav>
                                        <p:tav tm="100000">
                                          <p:val>
                                            <p:strVal val="#ppt_h"/>
                                          </p:val>
                                        </p:tav>
                                      </p:tavLst>
                                    </p:anim>
                                    <p:anim calcmode="lin" valueType="num">
                                      <p:cBhvr>
                                        <p:cTn id="16" dur="1000" fill="hold"/>
                                        <p:tgtEl>
                                          <p:spTgt spid="9218"/>
                                        </p:tgtEl>
                                        <p:attrNameLst>
                                          <p:attrName>style.rotation</p:attrName>
                                        </p:attrNameLst>
                                      </p:cBhvr>
                                      <p:tavLst>
                                        <p:tav tm="0">
                                          <p:val>
                                            <p:fltVal val="90"/>
                                          </p:val>
                                        </p:tav>
                                        <p:tav tm="100000">
                                          <p:val>
                                            <p:fltVal val="0"/>
                                          </p:val>
                                        </p:tav>
                                      </p:tavLst>
                                    </p:anim>
                                    <p:animEffect transition="in" filter="fade">
                                      <p:cBhvr>
                                        <p:cTn id="17" dur="1000"/>
                                        <p:tgtEl>
                                          <p:spTgt spid="9218"/>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9220"/>
                                        </p:tgtEl>
                                        <p:attrNameLst>
                                          <p:attrName>style.visibility</p:attrName>
                                        </p:attrNameLst>
                                      </p:cBhvr>
                                      <p:to>
                                        <p:strVal val="visible"/>
                                      </p:to>
                                    </p:set>
                                    <p:anim calcmode="lin" valueType="num">
                                      <p:cBhvr>
                                        <p:cTn id="22" dur="500" fill="hold"/>
                                        <p:tgtEl>
                                          <p:spTgt spid="9220"/>
                                        </p:tgtEl>
                                        <p:attrNameLst>
                                          <p:attrName>ppt_w</p:attrName>
                                        </p:attrNameLst>
                                      </p:cBhvr>
                                      <p:tavLst>
                                        <p:tav tm="0">
                                          <p:val>
                                            <p:fltVal val="0"/>
                                          </p:val>
                                        </p:tav>
                                        <p:tav tm="100000">
                                          <p:val>
                                            <p:strVal val="#ppt_w"/>
                                          </p:val>
                                        </p:tav>
                                      </p:tavLst>
                                    </p:anim>
                                    <p:anim calcmode="lin" valueType="num">
                                      <p:cBhvr>
                                        <p:cTn id="23" dur="500" fill="hold"/>
                                        <p:tgtEl>
                                          <p:spTgt spid="9220"/>
                                        </p:tgtEl>
                                        <p:attrNameLst>
                                          <p:attrName>ppt_h</p:attrName>
                                        </p:attrNameLst>
                                      </p:cBhvr>
                                      <p:tavLst>
                                        <p:tav tm="0">
                                          <p:val>
                                            <p:fltVal val="0"/>
                                          </p:val>
                                        </p:tav>
                                        <p:tav tm="100000">
                                          <p:val>
                                            <p:strVal val="#ppt_h"/>
                                          </p:val>
                                        </p:tav>
                                      </p:tavLst>
                                    </p:anim>
                                    <p:animEffect transition="in" filter="fade">
                                      <p:cBhvr>
                                        <p:cTn id="24" dur="500"/>
                                        <p:tgtEl>
                                          <p:spTgt spid="9220"/>
                                        </p:tgtEl>
                                      </p:cBhvr>
                                    </p:animEffect>
                                  </p:childTnLst>
                                </p:cTn>
                              </p:par>
                            </p:childTnLst>
                          </p:cTn>
                        </p:par>
                      </p:childTnLst>
                    </p:cTn>
                  </p:par>
                  <p:par>
                    <p:cTn id="25" fill="hold">
                      <p:stCondLst>
                        <p:cond delay="indefinite"/>
                      </p:stCondLst>
                      <p:childTnLst>
                        <p:par>
                          <p:cTn id="26" fill="hold">
                            <p:stCondLst>
                              <p:cond delay="0"/>
                            </p:stCondLst>
                            <p:childTnLst>
                              <p:par>
                                <p:cTn id="27" presetID="45" presetClass="entr" presetSubtype="0" fill="hold" nodeType="clickEffect">
                                  <p:stCondLst>
                                    <p:cond delay="0"/>
                                  </p:stCondLst>
                                  <p:childTnLst>
                                    <p:set>
                                      <p:cBhvr>
                                        <p:cTn id="28" dur="1" fill="hold">
                                          <p:stCondLst>
                                            <p:cond delay="0"/>
                                          </p:stCondLst>
                                        </p:cTn>
                                        <p:tgtEl>
                                          <p:spTgt spid="9224"/>
                                        </p:tgtEl>
                                        <p:attrNameLst>
                                          <p:attrName>style.visibility</p:attrName>
                                        </p:attrNameLst>
                                      </p:cBhvr>
                                      <p:to>
                                        <p:strVal val="visible"/>
                                      </p:to>
                                    </p:set>
                                    <p:animEffect transition="in" filter="fade">
                                      <p:cBhvr>
                                        <p:cTn id="29" dur="2000"/>
                                        <p:tgtEl>
                                          <p:spTgt spid="9224"/>
                                        </p:tgtEl>
                                      </p:cBhvr>
                                    </p:animEffect>
                                    <p:anim calcmode="lin" valueType="num">
                                      <p:cBhvr>
                                        <p:cTn id="30" dur="2000" fill="hold"/>
                                        <p:tgtEl>
                                          <p:spTgt spid="9224"/>
                                        </p:tgtEl>
                                        <p:attrNameLst>
                                          <p:attrName>ppt_w</p:attrName>
                                        </p:attrNameLst>
                                      </p:cBhvr>
                                      <p:tavLst>
                                        <p:tav tm="0" fmla="#ppt_w*sin(2.5*pi*$)">
                                          <p:val>
                                            <p:fltVal val="0"/>
                                          </p:val>
                                        </p:tav>
                                        <p:tav tm="100000">
                                          <p:val>
                                            <p:fltVal val="1"/>
                                          </p:val>
                                        </p:tav>
                                      </p:tavLst>
                                    </p:anim>
                                    <p:anim calcmode="lin" valueType="num">
                                      <p:cBhvr>
                                        <p:cTn id="31" dur="2000" fill="hold"/>
                                        <p:tgtEl>
                                          <p:spTgt spid="92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980728"/>
            <a:ext cx="7128792" cy="1000472"/>
          </a:xfrm>
        </p:spPr>
        <p:txBody>
          <a:bodyPr>
            <a:normAutofit fontScale="90000"/>
          </a:bodyPr>
          <a:lstStyle/>
          <a:p>
            <a:r>
              <a:rPr lang="ru-RU" sz="1600" dirty="0"/>
              <a:t>Вместе с узорами древний человек научился создавать и сюжетные композиции. Они передавали либо быт того времени (чаще всего — охоту), либо религиозную сторону жизни.</a:t>
            </a:r>
            <a:endParaRPr lang="ru-RU" sz="1600" dirty="0"/>
          </a:p>
        </p:txBody>
      </p:sp>
      <p:sp>
        <p:nvSpPr>
          <p:cNvPr id="3" name="Объект 2"/>
          <p:cNvSpPr>
            <a:spLocks noGrp="1"/>
          </p:cNvSpPr>
          <p:nvPr>
            <p:ph idx="1"/>
          </p:nvPr>
        </p:nvSpPr>
        <p:spPr>
          <a:xfrm>
            <a:off x="827584" y="2276872"/>
            <a:ext cx="7488832" cy="3600400"/>
          </a:xfrm>
        </p:spPr>
        <p:txBody>
          <a:bodyPr>
            <a:noAutofit/>
          </a:bodyPr>
          <a:lstStyle/>
          <a:p>
            <a:r>
              <a:rPr lang="ru-RU" sz="1400" dirty="0"/>
              <a:t>У каждого народа России своя система узоров. Они чем-то похожи друг на друга, а чем-то и отличны. </a:t>
            </a:r>
            <a:r>
              <a:rPr lang="ru-RU" sz="1400" dirty="0" smtClean="0"/>
              <a:t>Все </a:t>
            </a:r>
            <a:r>
              <a:rPr lang="ru-RU" sz="1400" dirty="0"/>
              <a:t>они так или иначе передают самое важное, чем жили наши предки, — познанием этого мира и того места, которое в нем занимает человек. Древние узоры с некоторыми изменениями дошли до нас во многих так называемых школах народного промысла. </a:t>
            </a:r>
            <a:endParaRPr lang="ru-RU" sz="1400" dirty="0"/>
          </a:p>
        </p:txBody>
      </p:sp>
      <p:pic>
        <p:nvPicPr>
          <p:cNvPr id="13314" name="Picture 2" descr="http://img-fotki.yandex.ru/get/3003/200266923.aa/0_12836e_95935238_X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573016"/>
            <a:ext cx="3515544" cy="2376264"/>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cdn.culture.ru/images/f310a55c-9259-5d0d-8a0e-1fb0f690f14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4005064"/>
            <a:ext cx="2594881" cy="1728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23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fade">
                                      <p:cBhvr>
                                        <p:cTn id="7" dur="500"/>
                                        <p:tgtEl>
                                          <p:spTgt spid="133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fade">
                                      <p:cBhvr>
                                        <p:cTn id="12" dur="500"/>
                                        <p:tgtEl>
                                          <p:spTgt spid="1331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1000"/>
                                        <p:tgtEl>
                                          <p:spTgt spid="3">
                                            <p:txEl>
                                              <p:pRg st="0" end="0"/>
                                            </p:txEl>
                                          </p:spTgt>
                                        </p:tgtEl>
                                      </p:cBhvr>
                                    </p:animEffect>
                                    <p:anim calcmode="lin" valueType="num">
                                      <p:cBhvr>
                                        <p:cTn id="2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99592" y="1268760"/>
            <a:ext cx="7344816" cy="1152128"/>
          </a:xfrm>
        </p:spPr>
        <p:txBody>
          <a:bodyPr>
            <a:noAutofit/>
          </a:bodyPr>
          <a:lstStyle/>
          <a:p>
            <a:r>
              <a:rPr lang="ru-RU" sz="1600" dirty="0"/>
              <a:t>Центры этих школ находятся в старинных городах и селах. Это Мезень в Архангельской области, Хохлома — в Нижегородской, Гжель и </a:t>
            </a:r>
            <a:r>
              <a:rPr lang="ru-RU" sz="1600" dirty="0" err="1"/>
              <a:t>Жостово</a:t>
            </a:r>
            <a:r>
              <a:rPr lang="ru-RU" sz="1600" dirty="0"/>
              <a:t> — в Подмосковье, Нижний Тагил — в Свердловской, Палех — в Ивановской.</a:t>
            </a:r>
          </a:p>
        </p:txBody>
      </p:sp>
      <p:sp>
        <p:nvSpPr>
          <p:cNvPr id="6" name="AutoShape 2" descr="https://1.bp.blogspot.com/-CX0jtVEjQ9w/X6zGxaL0b0I/AAAAAAAAgfI/TJRSIQyQNVIFESuk9TELsWQ6p5X8y4V-QCLcBGAsYHQ/s960/img4.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68" name="Picture 4" descr="https://fs.znanio.ru/d5af0e/4f/71/d0d24c92ce035e5b05af8b5c61c9d9cf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348880"/>
            <a:ext cx="7344816"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75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500"/>
                                        <p:tgtEl>
                                          <p:spTgt spid="1126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a:spLocks noGrp="1"/>
          </p:cNvSpPr>
          <p:nvPr>
            <p:ph idx="1"/>
          </p:nvPr>
        </p:nvSpPr>
        <p:spPr>
          <a:xfrm>
            <a:off x="755576" y="3140968"/>
            <a:ext cx="7560840" cy="2664296"/>
          </a:xfrm>
        </p:spPr>
        <p:txBody>
          <a:bodyPr>
            <a:normAutofit fontScale="92500" lnSpcReduction="10000"/>
          </a:bodyPr>
          <a:lstStyle/>
          <a:p>
            <a:r>
              <a:rPr lang="ru-RU" dirty="0" smtClean="0"/>
              <a:t>Кроме </a:t>
            </a:r>
            <a:r>
              <a:rPr lang="ru-RU" dirty="0"/>
              <a:t>этих известных очагов народной росписи в каждом регионе можно найти тех, кто хранит память о былых традициях и по мере своих сил передает их потомкам. Да и многие детали современной деревенской жизни уходят корнями в глубокую древность. Например, окна многих деревянных изб до сих пор украшаются резными наличниками (рамами). Эта резьба — непростая и символизирует собой живую природу, которая окружает человека.</a:t>
            </a:r>
          </a:p>
          <a:p>
            <a:endParaRPr lang="ru-RU" dirty="0"/>
          </a:p>
        </p:txBody>
      </p:sp>
      <p:pic>
        <p:nvPicPr>
          <p:cNvPr id="12292" name="Picture 4" descr="https://kelohouse.ru/images/dom163/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076" y="692696"/>
            <a:ext cx="7344816"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06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500"/>
                                        <p:tgtEl>
                                          <p:spTgt spid="122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9086" y="3645024"/>
            <a:ext cx="7437329" cy="2183905"/>
          </a:xfrm>
        </p:spPr>
        <p:txBody>
          <a:bodyPr>
            <a:normAutofit fontScale="85000" lnSpcReduction="10000"/>
          </a:bodyPr>
          <a:lstStyle/>
          <a:p>
            <a:r>
              <a:rPr lang="ru-RU" dirty="0"/>
              <a:t>Первые изображение отражали языческий взгляд на мир. Древний человек был склонен наделять природу разумом и саму ее считал божественной. Язычниками были и наши непосредственные предки — северо-восточные славяне. Но в X веке Киевский князь Владимир Великий провозгласил государственной религией христианство, и с тех пор изобразительное искусство Руси и России испытало сильнейшее влияние этой религии.</a:t>
            </a:r>
            <a:endParaRPr lang="ru-RU" dirty="0"/>
          </a:p>
        </p:txBody>
      </p:sp>
      <p:pic>
        <p:nvPicPr>
          <p:cNvPr id="14338" name="Picture 2" descr="https://sun9-53.userapi.com/impf/c844418/v844418758/a7bd/QGZaT4dgRy0.jpg?size=604x574&amp;quality=96&amp;sign=64a9a7c124d820f5efc17221d09cd490&amp;type=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24744"/>
            <a:ext cx="684076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39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arn(inVertical)">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584" y="2636912"/>
            <a:ext cx="7560840" cy="3048001"/>
          </a:xfrm>
        </p:spPr>
        <p:txBody>
          <a:bodyPr>
            <a:normAutofit fontScale="92500" lnSpcReduction="10000"/>
          </a:bodyPr>
          <a:lstStyle/>
          <a:p>
            <a:r>
              <a:rPr lang="ru-RU" dirty="0"/>
              <a:t>До наших дней дошло несколько мест, где сохранились такие рисунки. Они, как правило, высечены на камне, что и позволило им дойти до нас в целости и сохранности. </a:t>
            </a:r>
            <a:r>
              <a:rPr lang="ru-RU" dirty="0" smtClean="0"/>
              <a:t>Они носят петроглифы.</a:t>
            </a:r>
          </a:p>
          <a:p>
            <a:pPr indent="0">
              <a:buNone/>
            </a:pPr>
            <a:r>
              <a:rPr lang="ru-RU" dirty="0" smtClean="0"/>
              <a:t>Их можно </a:t>
            </a:r>
            <a:r>
              <a:rPr lang="ru-RU" dirty="0"/>
              <a:t>увидеть, например, в Кемеровской (Томская </a:t>
            </a:r>
            <a:r>
              <a:rPr lang="ru-RU" dirty="0" err="1"/>
              <a:t>писаница</a:t>
            </a:r>
            <a:r>
              <a:rPr lang="ru-RU" dirty="0"/>
              <a:t>), Иркутской (Шишкинские </a:t>
            </a:r>
            <a:r>
              <a:rPr lang="ru-RU" dirty="0" err="1"/>
              <a:t>писаницы</a:t>
            </a:r>
            <a:r>
              <a:rPr lang="ru-RU" dirty="0"/>
              <a:t>), Мурманской (</a:t>
            </a:r>
            <a:r>
              <a:rPr lang="ru-RU" dirty="0" err="1"/>
              <a:t>Канозерские</a:t>
            </a:r>
            <a:r>
              <a:rPr lang="ru-RU" dirty="0"/>
              <a:t> петроглифы) областях, в Карелии (Онежские и Беломорские петроглифы), на Алтае (петроглифы долины </a:t>
            </a:r>
            <a:r>
              <a:rPr lang="ru-RU" dirty="0" err="1"/>
              <a:t>Елангаш</a:t>
            </a:r>
            <a:r>
              <a:rPr lang="ru-RU" dirty="0"/>
              <a:t>, </a:t>
            </a:r>
            <a:r>
              <a:rPr lang="ru-RU" dirty="0" err="1"/>
              <a:t>Калбак-Таш</a:t>
            </a:r>
            <a:r>
              <a:rPr lang="ru-RU" dirty="0"/>
              <a:t>, </a:t>
            </a:r>
            <a:r>
              <a:rPr lang="ru-RU" dirty="0" err="1"/>
              <a:t>Жалгизтобе</a:t>
            </a:r>
            <a:r>
              <a:rPr lang="ru-RU" dirty="0"/>
              <a:t>). Этим древним рисункам по несколько тысяч лет!</a:t>
            </a:r>
            <a:endParaRPr lang="ru-RU" dirty="0"/>
          </a:p>
        </p:txBody>
      </p:sp>
      <p:pic>
        <p:nvPicPr>
          <p:cNvPr id="15362" name="Picture 2" descr="https://clever-lab.pro/pluginfile.php/66051/mod_glossary/entry/214/lori-0028438859-bigww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980728"/>
            <a:ext cx="6648572"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49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inVertical)">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584" y="2780928"/>
            <a:ext cx="7576640" cy="3048001"/>
          </a:xfrm>
        </p:spPr>
        <p:txBody>
          <a:bodyPr>
            <a:normAutofit/>
          </a:bodyPr>
          <a:lstStyle/>
          <a:p>
            <a:r>
              <a:rPr lang="ru-RU" dirty="0"/>
              <a:t>Христиане верят в существование одного-единственного Бога, который создал и нас, и весь окружающей нас мир. Бог и святые стали главными героями изобразительного искусства первых семи веков существования русской православной культуры. Изображения Бога и святых создавались либо на отдельных досках (так называемые иконы), либо покрывали стены храмов изнутри (так называемая роспись) и снаружи (резьба по камню, скульптура, лепка).</a:t>
            </a:r>
            <a:endParaRPr lang="ru-RU" dirty="0"/>
          </a:p>
        </p:txBody>
      </p:sp>
      <p:pic>
        <p:nvPicPr>
          <p:cNvPr id="16386" name="Picture 2" descr="https://clever-lab.pro/pluginfile.php/66051/mod_glossary/entry/214/lori-0027550142-bigww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836712"/>
            <a:ext cx="5704433" cy="2151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15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1000"/>
                                        <p:tgtEl>
                                          <p:spTgt spid="16386"/>
                                        </p:tgtEl>
                                      </p:cBhvr>
                                    </p:animEffect>
                                    <p:anim calcmode="lin" valueType="num">
                                      <p:cBhvr>
                                        <p:cTn id="8" dur="1000" fill="hold"/>
                                        <p:tgtEl>
                                          <p:spTgt spid="16386"/>
                                        </p:tgtEl>
                                        <p:attrNameLst>
                                          <p:attrName>ppt_x</p:attrName>
                                        </p:attrNameLst>
                                      </p:cBhvr>
                                      <p:tavLst>
                                        <p:tav tm="0">
                                          <p:val>
                                            <p:strVal val="#ppt_x"/>
                                          </p:val>
                                        </p:tav>
                                        <p:tav tm="100000">
                                          <p:val>
                                            <p:strVal val="#ppt_x"/>
                                          </p:val>
                                        </p:tav>
                                      </p:tavLst>
                                    </p:anim>
                                    <p:anim calcmode="lin" valueType="num">
                                      <p:cBhvr>
                                        <p:cTn id="9"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980728"/>
            <a:ext cx="7560840" cy="1152128"/>
          </a:xfrm>
        </p:spPr>
        <p:txBody>
          <a:bodyPr>
            <a:noAutofit/>
          </a:bodyPr>
          <a:lstStyle/>
          <a:p>
            <a:r>
              <a:rPr lang="ru-RU" sz="1800" dirty="0"/>
              <a:t>Как и любое искусство, религиозные изображения, от орнамента до огромных росписей, посвящены тому, что ценно для человека в первую очередь.</a:t>
            </a:r>
            <a:endParaRPr lang="ru-RU" sz="1800" dirty="0"/>
          </a:p>
        </p:txBody>
      </p:sp>
      <p:sp>
        <p:nvSpPr>
          <p:cNvPr id="3" name="Объект 2"/>
          <p:cNvSpPr>
            <a:spLocks noGrp="1"/>
          </p:cNvSpPr>
          <p:nvPr>
            <p:ph idx="1"/>
          </p:nvPr>
        </p:nvSpPr>
        <p:spPr>
          <a:xfrm>
            <a:off x="4572000" y="2204864"/>
            <a:ext cx="3816424" cy="3528392"/>
          </a:xfrm>
        </p:spPr>
        <p:txBody>
          <a:bodyPr>
            <a:normAutofit fontScale="77500" lnSpcReduction="20000"/>
          </a:bodyPr>
          <a:lstStyle/>
          <a:p>
            <a:r>
              <a:rPr lang="ru-RU" dirty="0"/>
              <a:t>Поскольку православные верующие считают храм образом рая на Земле, то и росписи в этих зданиях особые. В них нет места бытовым сценам, а сами они подчинены определенным правилам, которые называются каноном. Изображения на стенах храма иллюстрируют события из Библии, а также призваны передать то, каким должен быть этот мир — без зла, боли и тьмы — и что нужно делать, чтобы он стал таким.</a:t>
            </a:r>
            <a:endParaRPr lang="ru-RU" dirty="0"/>
          </a:p>
        </p:txBody>
      </p:sp>
      <p:pic>
        <p:nvPicPr>
          <p:cNvPr id="19458" name="Picture 2" descr="https://ya-mechtayu.ru/uploads/posts/2020-10/1601539177_dsc_23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276872"/>
            <a:ext cx="3672408"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56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9458"/>
                                        </p:tgtEl>
                                        <p:attrNameLst>
                                          <p:attrName>style.visibility</p:attrName>
                                        </p:attrNameLst>
                                      </p:cBhvr>
                                      <p:to>
                                        <p:strVal val="visible"/>
                                      </p:to>
                                    </p:set>
                                    <p:animEffect transition="in" filter="fade">
                                      <p:cBhvr>
                                        <p:cTn id="13" dur="500"/>
                                        <p:tgtEl>
                                          <p:spTgt spid="1945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arn(inVertical)">
                                      <p:cBhvr>
                                        <p:cTn id="1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1640" y="1124744"/>
            <a:ext cx="6715272" cy="990599"/>
          </a:xfrm>
        </p:spPr>
        <p:txBody>
          <a:bodyPr>
            <a:normAutofit fontScale="85000" lnSpcReduction="20000"/>
          </a:bodyPr>
          <a:lstStyle/>
          <a:p>
            <a:r>
              <a:rPr lang="ru-RU" dirty="0"/>
              <a:t>Как и любое искусство, религиозные изображения, от орнамента до огромных росписей, посвящены тому, что ценно для человека в первую очередь.</a:t>
            </a:r>
            <a:endParaRPr lang="ru-RU" dirty="0"/>
          </a:p>
        </p:txBody>
      </p:sp>
      <p:pic>
        <p:nvPicPr>
          <p:cNvPr id="18434" name="Picture 2" descr="https://avatars.dzeninfra.ru/get-zen_doc/4787029/pub_63ac0fa8d841f83b4fd42f0d_63ac10a6d841f83b4fd51747/scale_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2564904"/>
            <a:ext cx="7381875"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77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arn(inVertical)">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268760"/>
            <a:ext cx="6400800" cy="765448"/>
          </a:xfrm>
        </p:spPr>
        <p:txBody>
          <a:bodyPr>
            <a:noAutofit/>
          </a:bodyPr>
          <a:lstStyle/>
          <a:p>
            <a:r>
              <a:rPr lang="ru-RU" sz="1800" dirty="0"/>
              <a:t>Художники — творцы изображений</a:t>
            </a:r>
            <a:r>
              <a:rPr lang="ru-RU" sz="1800" b="1" dirty="0"/>
              <a:t/>
            </a:r>
            <a:br>
              <a:rPr lang="ru-RU" sz="1800" b="1" dirty="0"/>
            </a:br>
            <a:endParaRPr lang="ru-RU" sz="1800" dirty="0"/>
          </a:p>
        </p:txBody>
      </p:sp>
      <p:sp>
        <p:nvSpPr>
          <p:cNvPr id="3" name="Объект 2"/>
          <p:cNvSpPr>
            <a:spLocks noGrp="1"/>
          </p:cNvSpPr>
          <p:nvPr>
            <p:ph idx="1"/>
          </p:nvPr>
        </p:nvSpPr>
        <p:spPr>
          <a:xfrm>
            <a:off x="755576" y="2276872"/>
            <a:ext cx="4032448" cy="3384376"/>
          </a:xfrm>
        </p:spPr>
        <p:txBody>
          <a:bodyPr/>
          <a:lstStyle/>
          <a:p>
            <a:r>
              <a:rPr lang="ru-RU" dirty="0"/>
              <a:t>Примерно с конца XVII века художники в России всё чаще стали обращаться к бытовым и историческим темам. Религиозная живопись перестала быть основным направлением в искусстве и уступила место сугубо светским темам.</a:t>
            </a:r>
            <a:endParaRPr lang="ru-RU" dirty="0"/>
          </a:p>
        </p:txBody>
      </p:sp>
      <p:pic>
        <p:nvPicPr>
          <p:cNvPr id="17410" name="Picture 2" descr="https://clever-lab.pro/pluginfile.php/66051/mod_glossary/entry/214/lori-0037591942-bigww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204864"/>
            <a:ext cx="3665848" cy="268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7410"/>
                                        </p:tgtEl>
                                        <p:attrNameLst>
                                          <p:attrName>style.visibility</p:attrName>
                                        </p:attrNameLst>
                                      </p:cBhvr>
                                      <p:to>
                                        <p:strVal val="visible"/>
                                      </p:to>
                                    </p:set>
                                    <p:animEffect transition="in" filter="barn(inVertical)">
                                      <p:cBhvr>
                                        <p:cTn id="21"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10000"/>
          </a:bodyPr>
          <a:lstStyle/>
          <a:p>
            <a:r>
              <a:rPr lang="ru-RU" dirty="0"/>
              <a:t>Имена тех, кто придумал старинные орнаменты либо создал росписи того или иного храма, мы не знаем. И это на самом деле неудивительно — в религиозном искусстве мастер передает веру и мировоззрение всего народа, в таком творчестве нет места авторскому видению и авторским вольностям. Тем не менее история сохранила скупые сведения о нескольких таких людях. Их принято называть иконописцами. Это, например, монах </a:t>
            </a:r>
            <a:r>
              <a:rPr lang="ru-RU" dirty="0" err="1"/>
              <a:t>Алипий</a:t>
            </a:r>
            <a:r>
              <a:rPr lang="ru-RU" dirty="0"/>
              <a:t> из Киева, живший в XI веке, Андрей Рублев, создавший в XV веке уникальную икону «Троица», Симон Ушаков, писавший иконы и портреты в XVII веке.</a:t>
            </a:r>
          </a:p>
          <a:p>
            <a:endParaRPr lang="ru-RU" dirty="0"/>
          </a:p>
        </p:txBody>
      </p:sp>
    </p:spTree>
    <p:extLst>
      <p:ext uri="{BB962C8B-B14F-4D97-AF65-F5344CB8AC3E}">
        <p14:creationId xmlns:p14="http://schemas.microsoft.com/office/powerpoint/2010/main" val="216899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r>
              <a:rPr lang="ru-RU" dirty="0"/>
              <a:t>Р</a:t>
            </a:r>
            <a:r>
              <a:rPr lang="ru-RU" dirty="0" smtClean="0"/>
              <a:t>исовать </a:t>
            </a:r>
            <a:r>
              <a:rPr lang="ru-RU" dirty="0"/>
              <a:t>способен каждый из нас. Учитывая доступность красок, кисточек, бумаги, холстов и других расходных материалов, из которых создаются картины, живопись смело можно назвать самым распространенным видом искусства. И художников — тоже много. Причем — талантливых, хорошо владеющих кистью. Тем не менее некоторых из них следует отметить особо.</a:t>
            </a:r>
          </a:p>
          <a:p>
            <a:r>
              <a:rPr lang="ru-RU" dirty="0"/>
              <a:t>Это — великие русские художники. Например, Карл Брюллов, Исаак Левитан, Илья Глазунов, Владимир </a:t>
            </a:r>
            <a:r>
              <a:rPr lang="ru-RU" dirty="0" err="1"/>
              <a:t>Боровиковский</a:t>
            </a:r>
            <a:r>
              <a:rPr lang="ru-RU" dirty="0"/>
              <a:t>, Илья Репин, Архип Куинджи, Виктор Васнецов. Эти и несколько десятков других творцов создали не просто изображения. Их картины — образцы настоящего искусства, которое передает все грани человеческой души, всю широту наших чувств и эмоций.</a:t>
            </a:r>
          </a:p>
          <a:p>
            <a:endParaRPr lang="ru-RU" dirty="0"/>
          </a:p>
        </p:txBody>
      </p:sp>
    </p:spTree>
    <p:extLst>
      <p:ext uri="{BB962C8B-B14F-4D97-AF65-F5344CB8AC3E}">
        <p14:creationId xmlns:p14="http://schemas.microsoft.com/office/powerpoint/2010/main" val="21296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276872"/>
            <a:ext cx="7344816" cy="3384376"/>
          </a:xfrm>
        </p:spPr>
        <p:txBody>
          <a:bodyPr>
            <a:normAutofit fontScale="90000"/>
          </a:bodyPr>
          <a:lstStyle/>
          <a:p>
            <a:r>
              <a:rPr lang="ru-RU" dirty="0"/>
              <a:t>Их полотна помогают нам не забывать о настоящих ценностях и о том свете, которые мы призваны нести в себе самих и передавать его грядущим поколениям.</a:t>
            </a:r>
            <a:endParaRPr lang="ru-RU" b="1" dirty="0"/>
          </a:p>
        </p:txBody>
      </p:sp>
    </p:spTree>
    <p:extLst>
      <p:ext uri="{BB962C8B-B14F-4D97-AF65-F5344CB8AC3E}">
        <p14:creationId xmlns:p14="http://schemas.microsoft.com/office/powerpoint/2010/main" val="404265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3717032"/>
            <a:ext cx="7632848" cy="2088232"/>
          </a:xfrm>
        </p:spPr>
        <p:txBody>
          <a:bodyPr>
            <a:noAutofit/>
          </a:bodyPr>
          <a:lstStyle/>
          <a:p>
            <a:r>
              <a:rPr lang="ru-RU" sz="1800" dirty="0"/>
              <a:t>Изобразительное искусство России известно во всём мире. И вклад в него внесли художники разных национальностей, проживающих на территории нашей огромной страны. Приведём в пример только один жанр живописи – пейзаж и только трёх художников. Запишите в тетрадь:</a:t>
            </a:r>
            <a:endParaRPr lang="ru-RU" sz="1800" dirty="0"/>
          </a:p>
        </p:txBody>
      </p:sp>
      <p:pic>
        <p:nvPicPr>
          <p:cNvPr id="5" name="Picture 2" descr="https://cdn1.ozone.ru/multimedia/10228048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08720"/>
            <a:ext cx="7344816"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54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Объект 2"/>
          <p:cNvSpPr txBox="1">
            <a:spLocks/>
          </p:cNvSpPr>
          <p:nvPr/>
        </p:nvSpPr>
        <p:spPr>
          <a:xfrm>
            <a:off x="827584" y="4077072"/>
            <a:ext cx="7488832" cy="1584176"/>
          </a:xfrm>
          <a:prstGeom prst="rect">
            <a:avLst/>
          </a:prstGeom>
        </p:spPr>
        <p:txBody>
          <a:bodyPr vert="horz" lIns="91440" tIns="45720" rIns="91440" bIns="45720" rtlCol="0">
            <a:normAutofit fontScale="85000" lnSpcReduction="10000"/>
          </a:bodyPr>
          <a:lst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a:lstStyle>
          <a:p>
            <a:r>
              <a:rPr lang="ru-RU" b="1" dirty="0" smtClean="0"/>
              <a:t>Одними из великих русских пейзажистов XIX века были:</a:t>
            </a:r>
            <a:endParaRPr lang="ru-RU" dirty="0" smtClean="0"/>
          </a:p>
          <a:p>
            <a:r>
              <a:rPr lang="ru-RU" b="1" dirty="0" smtClean="0"/>
              <a:t>Куинджи, Архип Иванович – приазовский грек;</a:t>
            </a:r>
            <a:endParaRPr lang="ru-RU" dirty="0" smtClean="0"/>
          </a:p>
          <a:p>
            <a:r>
              <a:rPr lang="ru-RU" b="1" dirty="0" smtClean="0"/>
              <a:t>Левитан, Исаак Ильич, принадлежал к еврейской национальности;</a:t>
            </a:r>
            <a:endParaRPr lang="ru-RU" dirty="0" smtClean="0"/>
          </a:p>
          <a:p>
            <a:r>
              <a:rPr lang="ru-RU" b="1" dirty="0" smtClean="0"/>
              <a:t>Шишкин, Иван Иванович, русский.</a:t>
            </a:r>
            <a:endParaRPr lang="ru-RU" dirty="0" smtClean="0"/>
          </a:p>
          <a:p>
            <a:endParaRPr lang="ru-RU" dirty="0"/>
          </a:p>
        </p:txBody>
      </p:sp>
      <p:pic>
        <p:nvPicPr>
          <p:cNvPr id="20484" name="Picture 4" descr="https://k-a-r-t-i-n-a.ru/wp-content/uploads/2020/04/portret-a.-i.-kuindzh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9" y="1052736"/>
            <a:ext cx="2448271" cy="2880320"/>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https://legacy-time.ru/img/biographies/levitan/polenov-portret-levitana-18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80" y="1072037"/>
            <a:ext cx="2358811" cy="2954670"/>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https://tretyakovgallerymagazine.ru/catalog/sites/default/files/catalog/879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45527" y="1122402"/>
            <a:ext cx="2065525" cy="2954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98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0484"/>
                                        </p:tgtEl>
                                        <p:attrNameLst>
                                          <p:attrName>style.visibility</p:attrName>
                                        </p:attrNameLst>
                                      </p:cBhvr>
                                      <p:to>
                                        <p:strVal val="visible"/>
                                      </p:to>
                                    </p:set>
                                    <p:anim calcmode="lin" valueType="num">
                                      <p:cBhvr additive="base">
                                        <p:cTn id="14" dur="500" fill="hold"/>
                                        <p:tgtEl>
                                          <p:spTgt spid="20484"/>
                                        </p:tgtEl>
                                        <p:attrNameLst>
                                          <p:attrName>ppt_x</p:attrName>
                                        </p:attrNameLst>
                                      </p:cBhvr>
                                      <p:tavLst>
                                        <p:tav tm="0">
                                          <p:val>
                                            <p:strVal val="#ppt_x"/>
                                          </p:val>
                                        </p:tav>
                                        <p:tav tm="100000">
                                          <p:val>
                                            <p:strVal val="#ppt_x"/>
                                          </p:val>
                                        </p:tav>
                                      </p:tavLst>
                                    </p:anim>
                                    <p:anim calcmode="lin" valueType="num">
                                      <p:cBhvr additive="base">
                                        <p:cTn id="15" dur="500" fill="hold"/>
                                        <p:tgtEl>
                                          <p:spTgt spid="2048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0486"/>
                                        </p:tgtEl>
                                        <p:attrNameLst>
                                          <p:attrName>style.visibility</p:attrName>
                                        </p:attrNameLst>
                                      </p:cBhvr>
                                      <p:to>
                                        <p:strVal val="visible"/>
                                      </p:to>
                                    </p:set>
                                    <p:animEffect transition="in" filter="fade">
                                      <p:cBhvr>
                                        <p:cTn id="20" dur="1000"/>
                                        <p:tgtEl>
                                          <p:spTgt spid="20486"/>
                                        </p:tgtEl>
                                      </p:cBhvr>
                                    </p:animEffect>
                                    <p:anim calcmode="lin" valueType="num">
                                      <p:cBhvr>
                                        <p:cTn id="21" dur="1000" fill="hold"/>
                                        <p:tgtEl>
                                          <p:spTgt spid="20486"/>
                                        </p:tgtEl>
                                        <p:attrNameLst>
                                          <p:attrName>ppt_x</p:attrName>
                                        </p:attrNameLst>
                                      </p:cBhvr>
                                      <p:tavLst>
                                        <p:tav tm="0">
                                          <p:val>
                                            <p:strVal val="#ppt_x"/>
                                          </p:val>
                                        </p:tav>
                                        <p:tav tm="100000">
                                          <p:val>
                                            <p:strVal val="#ppt_x"/>
                                          </p:val>
                                        </p:tav>
                                      </p:tavLst>
                                    </p:anim>
                                    <p:anim calcmode="lin" valueType="num">
                                      <p:cBhvr>
                                        <p:cTn id="22" dur="1000" fill="hold"/>
                                        <p:tgtEl>
                                          <p:spTgt spid="2048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0488"/>
                                        </p:tgtEl>
                                        <p:attrNameLst>
                                          <p:attrName>style.visibility</p:attrName>
                                        </p:attrNameLst>
                                      </p:cBhvr>
                                      <p:to>
                                        <p:strVal val="visible"/>
                                      </p:to>
                                    </p:set>
                                    <p:animEffect transition="in" filter="barn(inVertical)">
                                      <p:cBhvr>
                                        <p:cTn id="27" dur="500"/>
                                        <p:tgtEl>
                                          <p:spTgt spid="20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726847762"/>
              </p:ext>
            </p:extLst>
          </p:nvPr>
        </p:nvGraphicFramePr>
        <p:xfrm>
          <a:off x="1043608" y="1196752"/>
          <a:ext cx="7056784" cy="4537839"/>
        </p:xfrm>
        <a:graphic>
          <a:graphicData uri="http://schemas.openxmlformats.org/drawingml/2006/table">
            <a:tbl>
              <a:tblPr firstRow="1" firstCol="1" bandRow="1">
                <a:tableStyleId>{5C22544A-7EE6-4342-B048-85BDC9FD1C3A}</a:tableStyleId>
              </a:tblPr>
              <a:tblGrid>
                <a:gridCol w="2216852"/>
                <a:gridCol w="4839932"/>
              </a:tblGrid>
              <a:tr h="827863">
                <a:tc>
                  <a:txBody>
                    <a:bodyPr/>
                    <a:lstStyle/>
                    <a:p>
                      <a:pPr algn="ctr">
                        <a:lnSpc>
                          <a:spcPct val="115000"/>
                        </a:lnSpc>
                        <a:spcAft>
                          <a:spcPts val="750"/>
                        </a:spcAft>
                      </a:pPr>
                      <a:r>
                        <a:rPr lang="ru-RU" sz="1600" u="sng" dirty="0">
                          <a:effectLst/>
                        </a:rPr>
                        <a:t>Жанр изобразительного искусства</a:t>
                      </a:r>
                      <a:endParaRPr lang="ru-RU" sz="1600" dirty="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u="sng">
                          <a:effectLst/>
                        </a:rPr>
                        <a:t>Описание жанра</a:t>
                      </a:r>
                      <a:endParaRPr lang="ru-RU" sz="1600">
                        <a:effectLst/>
                        <a:latin typeface="Calibri"/>
                        <a:ea typeface="Calibri"/>
                        <a:cs typeface="Times New Roman"/>
                      </a:endParaRPr>
                    </a:p>
                  </a:txBody>
                  <a:tcPr marL="60476" marR="60476" marT="0" marB="0"/>
                </a:tc>
              </a:tr>
              <a:tr h="410583">
                <a:tc>
                  <a:txBody>
                    <a:bodyPr/>
                    <a:lstStyle/>
                    <a:p>
                      <a:pPr algn="ctr">
                        <a:lnSpc>
                          <a:spcPct val="115000"/>
                        </a:lnSpc>
                        <a:spcAft>
                          <a:spcPts val="750"/>
                        </a:spcAft>
                      </a:pPr>
                      <a:r>
                        <a:rPr lang="ru-RU" sz="1600" dirty="0">
                          <a:effectLst/>
                        </a:rPr>
                        <a:t>Графика</a:t>
                      </a:r>
                      <a:endParaRPr lang="ru-RU" sz="1600" dirty="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dirty="0">
                          <a:effectLst/>
                        </a:rPr>
                        <a:t>Изображение природы, иногда - городской</a:t>
                      </a:r>
                      <a:endParaRPr lang="ru-RU" sz="1600" dirty="0">
                        <a:effectLst/>
                        <a:latin typeface="Calibri"/>
                        <a:ea typeface="Calibri"/>
                        <a:cs typeface="Times New Roman"/>
                      </a:endParaRPr>
                    </a:p>
                  </a:txBody>
                  <a:tcPr marL="60476" marR="60476" marT="0" marB="0"/>
                </a:tc>
              </a:tr>
              <a:tr h="615874">
                <a:tc>
                  <a:txBody>
                    <a:bodyPr/>
                    <a:lstStyle/>
                    <a:p>
                      <a:pPr algn="ctr">
                        <a:lnSpc>
                          <a:spcPct val="115000"/>
                        </a:lnSpc>
                        <a:spcAft>
                          <a:spcPts val="750"/>
                        </a:spcAft>
                      </a:pPr>
                      <a:r>
                        <a:rPr lang="ru-RU" sz="1600" dirty="0" err="1">
                          <a:effectLst/>
                        </a:rPr>
                        <a:t>Анималистика</a:t>
                      </a:r>
                      <a:endParaRPr lang="ru-RU" sz="1600" dirty="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a:effectLst/>
                        </a:rPr>
                        <a:t>Изображение обыденных предметов: цветов, книг, посуды, овощей, фруктов</a:t>
                      </a:r>
                      <a:endParaRPr lang="ru-RU" sz="1600">
                        <a:effectLst/>
                        <a:latin typeface="Calibri"/>
                        <a:ea typeface="Calibri"/>
                        <a:cs typeface="Times New Roman"/>
                      </a:endParaRPr>
                    </a:p>
                  </a:txBody>
                  <a:tcPr marL="60476" marR="60476" marT="0" marB="0"/>
                </a:tc>
              </a:tr>
              <a:tr h="615874">
                <a:tc>
                  <a:txBody>
                    <a:bodyPr/>
                    <a:lstStyle/>
                    <a:p>
                      <a:pPr algn="ctr">
                        <a:lnSpc>
                          <a:spcPct val="115000"/>
                        </a:lnSpc>
                        <a:spcAft>
                          <a:spcPts val="750"/>
                        </a:spcAft>
                      </a:pPr>
                      <a:r>
                        <a:rPr lang="ru-RU" sz="1600">
                          <a:effectLst/>
                        </a:rPr>
                        <a:t>Пейзаж</a:t>
                      </a:r>
                      <a:endParaRPr lang="ru-RU" sz="160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a:effectLst/>
                        </a:rPr>
                        <a:t>Произведения имеют объёмную форму и выполняются из твёрдых материалов</a:t>
                      </a:r>
                      <a:endParaRPr lang="ru-RU" sz="1600">
                        <a:effectLst/>
                        <a:latin typeface="Calibri"/>
                        <a:ea typeface="Calibri"/>
                        <a:cs typeface="Times New Roman"/>
                      </a:endParaRPr>
                    </a:p>
                  </a:txBody>
                  <a:tcPr marL="60476" marR="60476" marT="0" marB="0"/>
                </a:tc>
              </a:tr>
              <a:tr h="410583">
                <a:tc>
                  <a:txBody>
                    <a:bodyPr/>
                    <a:lstStyle/>
                    <a:p>
                      <a:pPr algn="ctr">
                        <a:lnSpc>
                          <a:spcPct val="115000"/>
                        </a:lnSpc>
                        <a:spcAft>
                          <a:spcPts val="750"/>
                        </a:spcAft>
                      </a:pPr>
                      <a:r>
                        <a:rPr lang="ru-RU" sz="1600">
                          <a:effectLst/>
                        </a:rPr>
                        <a:t>Натюрморт</a:t>
                      </a:r>
                      <a:endParaRPr lang="ru-RU" sz="160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a:effectLst/>
                        </a:rPr>
                        <a:t>Изображение человека или группы людей</a:t>
                      </a:r>
                      <a:endParaRPr lang="ru-RU" sz="1600">
                        <a:effectLst/>
                        <a:latin typeface="Calibri"/>
                        <a:ea typeface="Calibri"/>
                        <a:cs typeface="Times New Roman"/>
                      </a:endParaRPr>
                    </a:p>
                  </a:txBody>
                  <a:tcPr marL="60476" marR="60476" marT="0" marB="0"/>
                </a:tc>
              </a:tr>
              <a:tr h="275954">
                <a:tc>
                  <a:txBody>
                    <a:bodyPr/>
                    <a:lstStyle/>
                    <a:p>
                      <a:pPr algn="ctr">
                        <a:lnSpc>
                          <a:spcPct val="115000"/>
                        </a:lnSpc>
                        <a:spcAft>
                          <a:spcPts val="750"/>
                        </a:spcAft>
                      </a:pPr>
                      <a:r>
                        <a:rPr lang="ru-RU" sz="1600">
                          <a:effectLst/>
                        </a:rPr>
                        <a:t>Скульптура</a:t>
                      </a:r>
                      <a:endParaRPr lang="ru-RU" sz="160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a:effectLst/>
                        </a:rPr>
                        <a:t>Изображение сражений</a:t>
                      </a:r>
                      <a:endParaRPr lang="ru-RU" sz="1600">
                        <a:effectLst/>
                        <a:latin typeface="Calibri"/>
                        <a:ea typeface="Calibri"/>
                        <a:cs typeface="Times New Roman"/>
                      </a:endParaRPr>
                    </a:p>
                  </a:txBody>
                  <a:tcPr marL="60476" marR="60476" marT="0" marB="0"/>
                </a:tc>
              </a:tr>
              <a:tr h="1103818">
                <a:tc>
                  <a:txBody>
                    <a:bodyPr/>
                    <a:lstStyle/>
                    <a:p>
                      <a:pPr algn="ctr">
                        <a:lnSpc>
                          <a:spcPct val="115000"/>
                        </a:lnSpc>
                        <a:spcAft>
                          <a:spcPts val="750"/>
                        </a:spcAft>
                      </a:pPr>
                      <a:r>
                        <a:rPr lang="ru-RU" sz="1600">
                          <a:effectLst/>
                        </a:rPr>
                        <a:t>Портрет</a:t>
                      </a:r>
                      <a:endParaRPr lang="ru-RU" sz="160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dirty="0">
                          <a:effectLst/>
                        </a:rPr>
                        <a:t> Вид изобразительного искусства, использующий в качестве основных изобразительных средств линии, штрихи, пятна и точки. Изображение чаще всего одноцветное.</a:t>
                      </a:r>
                      <a:endParaRPr lang="ru-RU" sz="1600" dirty="0">
                        <a:effectLst/>
                        <a:latin typeface="Calibri"/>
                        <a:ea typeface="Calibri"/>
                        <a:cs typeface="Times New Roman"/>
                      </a:endParaRPr>
                    </a:p>
                  </a:txBody>
                  <a:tcPr marL="60476" marR="60476" marT="0" marB="0"/>
                </a:tc>
              </a:tr>
              <a:tr h="275954">
                <a:tc>
                  <a:txBody>
                    <a:bodyPr/>
                    <a:lstStyle/>
                    <a:p>
                      <a:pPr algn="ctr">
                        <a:lnSpc>
                          <a:spcPct val="115000"/>
                        </a:lnSpc>
                        <a:spcAft>
                          <a:spcPts val="750"/>
                        </a:spcAft>
                      </a:pPr>
                      <a:r>
                        <a:rPr lang="ru-RU" sz="1600">
                          <a:effectLst/>
                        </a:rPr>
                        <a:t>Баталистика</a:t>
                      </a:r>
                      <a:endParaRPr lang="ru-RU" sz="1600">
                        <a:effectLst/>
                        <a:latin typeface="Calibri"/>
                        <a:ea typeface="Calibri"/>
                        <a:cs typeface="Times New Roman"/>
                      </a:endParaRPr>
                    </a:p>
                  </a:txBody>
                  <a:tcPr marL="60476" marR="60476" marT="0" marB="0"/>
                </a:tc>
                <a:tc>
                  <a:txBody>
                    <a:bodyPr/>
                    <a:lstStyle/>
                    <a:p>
                      <a:pPr algn="ctr">
                        <a:lnSpc>
                          <a:spcPct val="115000"/>
                        </a:lnSpc>
                        <a:spcAft>
                          <a:spcPts val="750"/>
                        </a:spcAft>
                      </a:pPr>
                      <a:r>
                        <a:rPr lang="ru-RU" sz="1600" dirty="0">
                          <a:effectLst/>
                        </a:rPr>
                        <a:t>Изображение животных</a:t>
                      </a:r>
                      <a:endParaRPr lang="ru-RU" sz="1600" dirty="0">
                        <a:effectLst/>
                        <a:latin typeface="Calibri"/>
                        <a:ea typeface="Calibri"/>
                        <a:cs typeface="Times New Roman"/>
                      </a:endParaRPr>
                    </a:p>
                  </a:txBody>
                  <a:tcPr marL="60476" marR="60476" marT="0" marB="0"/>
                </a:tc>
              </a:tr>
            </a:tbl>
          </a:graphicData>
        </a:graphic>
      </p:graphicFrame>
    </p:spTree>
    <p:extLst>
      <p:ext uri="{BB962C8B-B14F-4D97-AF65-F5344CB8AC3E}">
        <p14:creationId xmlns:p14="http://schemas.microsoft.com/office/powerpoint/2010/main" val="311657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Создатель: Сысоева Г.С.</a:t>
            </a:r>
            <a:endParaRPr lang="ru-RU" dirty="0"/>
          </a:p>
        </p:txBody>
      </p:sp>
      <p:sp>
        <p:nvSpPr>
          <p:cNvPr id="3" name="Объект 2"/>
          <p:cNvSpPr>
            <a:spLocks noGrp="1"/>
          </p:cNvSpPr>
          <p:nvPr>
            <p:ph idx="1"/>
          </p:nvPr>
        </p:nvSpPr>
        <p:spPr/>
        <p:txBody>
          <a:bodyPr/>
          <a:lstStyle/>
          <a:p>
            <a:r>
              <a:rPr lang="ru-RU" dirty="0" smtClean="0"/>
              <a:t>Презентация создана с помощью материала «Клевер Лаборатории».</a:t>
            </a:r>
          </a:p>
          <a:p>
            <a:r>
              <a:rPr lang="en-US" dirty="0"/>
              <a:t>https://clever-lab.pro/mod/glossary/showentry.php?eid=214&amp;displayformat=dictionary</a:t>
            </a:r>
            <a:endParaRPr lang="ru-RU" dirty="0"/>
          </a:p>
        </p:txBody>
      </p:sp>
    </p:spTree>
    <p:extLst>
      <p:ext uri="{BB962C8B-B14F-4D97-AF65-F5344CB8AC3E}">
        <p14:creationId xmlns:p14="http://schemas.microsoft.com/office/powerpoint/2010/main" val="66501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307014" y="3140968"/>
            <a:ext cx="6400800" cy="2430760"/>
          </a:xfrm>
        </p:spPr>
        <p:txBody>
          <a:bodyPr>
            <a:normAutofit lnSpcReduction="10000"/>
          </a:bodyPr>
          <a:lstStyle/>
          <a:p>
            <a:r>
              <a:rPr lang="ru-RU" b="1" dirty="0"/>
              <a:t>В качестве домашнего задания найдите в дополнительных источниках сведения об одном из художников – уроженце нашего края (или же о вашем любимом российском художнике). Запишите его фамилию, даты жизни, в каком жанре он создавал свои произведения и назовите одну-две его картины.</a:t>
            </a:r>
            <a:endParaRPr lang="ru-RU" dirty="0"/>
          </a:p>
        </p:txBody>
      </p:sp>
      <p:pic>
        <p:nvPicPr>
          <p:cNvPr id="7170" name="Picture 2" descr="https://gas-kvas.com/uploads/posts/2023-01/1674216146_gas-kvas-com-p-den-rossii-simvol-risunok-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109685"/>
            <a:ext cx="6912768" cy="1931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23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утюр">
  <a:themeElements>
    <a:clrScheme name="Кутюр">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Смокинг">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Кутюр">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188</TotalTime>
  <Words>1327</Words>
  <Application>Microsoft Office PowerPoint</Application>
  <PresentationFormat>Экран (4:3)</PresentationFormat>
  <Paragraphs>56</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Кутюр</vt:lpstr>
      <vt:lpstr>Разгадайте ребус</vt:lpstr>
      <vt:lpstr>Изобразительное искусство народов России </vt:lpstr>
      <vt:lpstr>Что такое искусство?</vt:lpstr>
      <vt:lpstr>Особенности изобразительного искусства в России. </vt:lpstr>
      <vt:lpstr>Узор был выразителем того, что для человека было по-настоящему важным и ценным.</vt:lpstr>
      <vt:lpstr>Орнамент</vt:lpstr>
      <vt:lpstr>Презентация PowerPoint</vt:lpstr>
      <vt:lpstr>Вместе с узорами древний человек научился создавать и сюжетные композиции. Они передавали либо быт того времени (чаще всего — охоту), либо религиозную сторону жизни.</vt:lpstr>
      <vt:lpstr>Центры этих школ находятся в старинных городах и селах. Это Мезень в Архангельской области, Хохлома — в Нижегородской, Гжель и Жостово — в Подмосковье, Нижний Тагил — в Свердловской, Палех — в Ивановской.</vt:lpstr>
      <vt:lpstr>Презентация PowerPoint</vt:lpstr>
      <vt:lpstr>Презентация PowerPoint</vt:lpstr>
      <vt:lpstr>Презентация PowerPoint</vt:lpstr>
      <vt:lpstr>Презентация PowerPoint</vt:lpstr>
      <vt:lpstr>Как и любое искусство, религиозные изображения, от орнамента до огромных росписей, посвящены тому, что ценно для человека в первую очередь.</vt:lpstr>
      <vt:lpstr>Презентация PowerPoint</vt:lpstr>
      <vt:lpstr>Художники — творцы изображений </vt:lpstr>
      <vt:lpstr>Презентация PowerPoint</vt:lpstr>
      <vt:lpstr>Презентация PowerPoint</vt:lpstr>
      <vt:lpstr>Их полотна помогают нам не забывать о настоящих ценностях и о том свете, которые мы призваны нести в себе самих и передавать его грядущим поколениям.</vt:lpstr>
      <vt:lpstr>Изобразительное искусство России известно во всём мире. И вклад в него внесли художники разных национальностей, проживающих на территории нашей огромной страны. Приведём в пример только один жанр живописи – пейзаж и только трёх художников. Запишите в тетрадь:</vt:lpstr>
      <vt:lpstr>Презентация PowerPoint</vt:lpstr>
      <vt:lpstr>Презентация PowerPoint</vt:lpstr>
      <vt:lpstr>Создатель: Сысоева Г.С.</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Разгадайте ребус</dc:title>
  <dc:creator>Пользователь Windows</dc:creator>
  <cp:lastModifiedBy>Пользователь Windows</cp:lastModifiedBy>
  <cp:revision>12</cp:revision>
  <dcterms:created xsi:type="dcterms:W3CDTF">2024-03-31T12:08:28Z</dcterms:created>
  <dcterms:modified xsi:type="dcterms:W3CDTF">2024-03-31T15:17:26Z</dcterms:modified>
</cp:coreProperties>
</file>